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4"/>
  </p:notesMasterIdLst>
  <p:sldIdLst>
    <p:sldId id="256" r:id="rId2"/>
    <p:sldId id="410" r:id="rId3"/>
    <p:sldId id="463" r:id="rId4"/>
    <p:sldId id="398" r:id="rId5"/>
    <p:sldId id="483" r:id="rId6"/>
    <p:sldId id="504" r:id="rId7"/>
    <p:sldId id="500" r:id="rId8"/>
    <p:sldId id="496" r:id="rId9"/>
    <p:sldId id="484" r:id="rId10"/>
    <p:sldId id="502" r:id="rId11"/>
    <p:sldId id="487" r:id="rId12"/>
    <p:sldId id="503" r:id="rId13"/>
    <p:sldId id="485" r:id="rId14"/>
    <p:sldId id="501" r:id="rId15"/>
    <p:sldId id="497" r:id="rId16"/>
    <p:sldId id="498" r:id="rId17"/>
    <p:sldId id="499" r:id="rId18"/>
    <p:sldId id="477" r:id="rId19"/>
    <p:sldId id="399" r:id="rId20"/>
    <p:sldId id="409" r:id="rId21"/>
    <p:sldId id="481" r:id="rId22"/>
    <p:sldId id="48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889" autoAdjust="0"/>
    <p:restoredTop sz="94465" autoAdjust="0"/>
  </p:normalViewPr>
  <p:slideViewPr>
    <p:cSldViewPr snapToGrid="0">
      <p:cViewPr varScale="1">
        <p:scale>
          <a:sx n="83" d="100"/>
          <a:sy n="83" d="100"/>
        </p:scale>
        <p:origin x="1013"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9/5/2021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9/5/2021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9/5/2021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9/5/2021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9/5/2021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9/5/2021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9/5/2021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9/5/2021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tools.hana.ondemand.com/"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www.win-rar.com/predownload.html?&amp;L=0" TargetMode="External"/><Relationship Id="rId4" Type="http://schemas.openxmlformats.org/officeDocument/2006/relationships/hyperlink" Target="http://localhost:8080/webide/index.html"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nodejs.org/en/"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code.visualstudio.com/"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cloudplatform.sap.com/"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account.hanatrial.ondemand.com/cockpi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3.tiff"/><Relationship Id="rId5" Type="http://schemas.openxmlformats.org/officeDocument/2006/relationships/image" Target="../media/image22.tiff"/><Relationship Id="rId10" Type="http://schemas.openxmlformats.org/officeDocument/2006/relationships/image" Target="../media/image2.png"/><Relationship Id="rId4" Type="http://schemas.openxmlformats.org/officeDocument/2006/relationships/image" Target="../media/image21.tiff"/><Relationship Id="rId9" Type="http://schemas.openxmlformats.org/officeDocument/2006/relationships/hyperlink" Target="https://anubhavtrainings.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6.jpg"/><Relationship Id="rId7" Type="http://schemas.openxmlformats.org/officeDocument/2006/relationships/image" Target="../media/image2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Nishan Nainsukha</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9" name="Title 3">
            <a:extLst>
              <a:ext uri="{FF2B5EF4-FFF2-40B4-BE49-F238E27FC236}">
                <a16:creationId xmlns:a16="http://schemas.microsoft.com/office/drawing/2014/main" id="{67DB298D-8F68-4C65-B29D-BF7B09937871}"/>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Development Tools</a:t>
            </a:r>
          </a:p>
        </p:txBody>
      </p:sp>
      <p:sp>
        <p:nvSpPr>
          <p:cNvPr id="30" name="Footer Placeholder 45">
            <a:extLst>
              <a:ext uri="{FF2B5EF4-FFF2-40B4-BE49-F238E27FC236}">
                <a16:creationId xmlns:a16="http://schemas.microsoft.com/office/drawing/2014/main" id="{26395C5E-DA5B-4D37-AC02-C72C16523A44}"/>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sp>
        <p:nvSpPr>
          <p:cNvPr id="31" name="TextBox 30">
            <a:extLst>
              <a:ext uri="{FF2B5EF4-FFF2-40B4-BE49-F238E27FC236}">
                <a16:creationId xmlns:a16="http://schemas.microsoft.com/office/drawing/2014/main" id="{EF5108C6-109C-4AED-92F9-B9E4A9F79D9D}"/>
              </a:ext>
            </a:extLst>
          </p:cNvPr>
          <p:cNvSpPr txBox="1"/>
          <p:nvPr/>
        </p:nvSpPr>
        <p:spPr>
          <a:xfrm>
            <a:off x="306310" y="894860"/>
            <a:ext cx="11727390" cy="646074"/>
          </a:xfrm>
          <a:prstGeom prst="rect">
            <a:avLst/>
          </a:prstGeom>
          <a:noFill/>
        </p:spPr>
        <p:txBody>
          <a:bodyPr wrap="square" rtlCol="0">
            <a:spAutoFit/>
          </a:bodyPr>
          <a:lstStyle/>
          <a:p>
            <a:pPr defTabSz="914126"/>
            <a:r>
              <a:rPr lang="en-US" sz="1799" b="1" dirty="0">
                <a:solidFill>
                  <a:prstClr val="black"/>
                </a:solidFill>
                <a:latin typeface="Calibri"/>
              </a:rPr>
              <a:t>Local Computer						Cloud Computer</a:t>
            </a:r>
          </a:p>
          <a:p>
            <a:pPr defTabSz="914126"/>
            <a:endParaRPr lang="en-US" sz="1799" b="1" dirty="0">
              <a:solidFill>
                <a:prstClr val="black"/>
              </a:solidFill>
              <a:latin typeface="Calibri"/>
            </a:endParaRPr>
          </a:p>
        </p:txBody>
      </p:sp>
      <p:cxnSp>
        <p:nvCxnSpPr>
          <p:cNvPr id="32" name="Straight Connector 31">
            <a:extLst>
              <a:ext uri="{FF2B5EF4-FFF2-40B4-BE49-F238E27FC236}">
                <a16:creationId xmlns:a16="http://schemas.microsoft.com/office/drawing/2014/main" id="{D402A0F8-2CF8-4D3B-B427-B54620BBD488}"/>
              </a:ext>
            </a:extLst>
          </p:cNvPr>
          <p:cNvCxnSpPr>
            <a:cxnSpLocks/>
          </p:cNvCxnSpPr>
          <p:nvPr/>
        </p:nvCxnSpPr>
        <p:spPr>
          <a:xfrm>
            <a:off x="6326082" y="894886"/>
            <a:ext cx="24123" cy="5296272"/>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26CEC09-65FE-429A-B46F-D37CD16CA8DF}"/>
              </a:ext>
            </a:extLst>
          </p:cNvPr>
          <p:cNvSpPr txBox="1"/>
          <p:nvPr/>
        </p:nvSpPr>
        <p:spPr>
          <a:xfrm>
            <a:off x="421426" y="1217897"/>
            <a:ext cx="5904656" cy="3970318"/>
          </a:xfrm>
          <a:prstGeom prst="rect">
            <a:avLst/>
          </a:prstGeom>
          <a:noFill/>
        </p:spPr>
        <p:txBody>
          <a:bodyPr wrap="square" rtlCol="0">
            <a:spAutoFit/>
          </a:bodyPr>
          <a:lstStyle/>
          <a:p>
            <a:pPr marL="285750" indent="-285750">
              <a:buFontTx/>
              <a:buChar char="-"/>
            </a:pPr>
            <a:r>
              <a:rPr lang="en-US" sz="1800" dirty="0"/>
              <a:t>No internet required</a:t>
            </a:r>
          </a:p>
          <a:p>
            <a:pPr marL="285750" indent="-285750">
              <a:buFontTx/>
              <a:buChar char="-"/>
            </a:pPr>
            <a:r>
              <a:rPr lang="en-US" sz="1800" dirty="0"/>
              <a:t>Required admin rights to install software</a:t>
            </a:r>
          </a:p>
          <a:p>
            <a:pPr marL="285750" indent="-285750">
              <a:buFontTx/>
              <a:buChar char="-"/>
            </a:pPr>
            <a:r>
              <a:rPr lang="en-US" sz="1800" dirty="0"/>
              <a:t>Convenient</a:t>
            </a:r>
          </a:p>
          <a:p>
            <a:pPr marL="285750" indent="-285750">
              <a:buFontTx/>
              <a:buChar char="-"/>
            </a:pPr>
            <a:r>
              <a:rPr lang="en-US" sz="1800" dirty="0"/>
              <a:t>Responsible for backup</a:t>
            </a:r>
          </a:p>
          <a:p>
            <a:pPr marL="285750" indent="-285750">
              <a:buFontTx/>
              <a:buChar char="-"/>
            </a:pPr>
            <a:r>
              <a:rPr lang="en-US" sz="1800" dirty="0"/>
              <a:t>Faster</a:t>
            </a:r>
          </a:p>
          <a:p>
            <a:pPr marL="285750" indent="-285750">
              <a:buFontTx/>
              <a:buChar char="-"/>
            </a:pPr>
            <a:r>
              <a:rPr lang="en-US" sz="1800" dirty="0"/>
              <a:t>Almost no cost</a:t>
            </a:r>
          </a:p>
          <a:p>
            <a:pPr marL="285750" indent="-285750">
              <a:buFontTx/>
              <a:buChar char="-"/>
            </a:pPr>
            <a:r>
              <a:rPr lang="en-US" sz="1800" dirty="0"/>
              <a:t>Port application to another PC/laptop manually</a:t>
            </a:r>
          </a:p>
          <a:p>
            <a:pPr marL="285750" indent="-285750">
              <a:buFontTx/>
              <a:buChar char="-"/>
            </a:pPr>
            <a:r>
              <a:rPr lang="en-US" sz="1800" dirty="0"/>
              <a:t>System crash everything goes</a:t>
            </a:r>
          </a:p>
          <a:p>
            <a:pPr marL="285750" indent="-285750">
              <a:buFontTx/>
              <a:buChar char="-"/>
            </a:pPr>
            <a:r>
              <a:rPr lang="en-US" sz="1800" dirty="0"/>
              <a:t>Hardware cost (8 GB RAM, 100 GB, &gt; i3)</a:t>
            </a:r>
          </a:p>
          <a:p>
            <a:pPr marL="285750" indent="-285750">
              <a:buFontTx/>
              <a:buChar char="-"/>
            </a:pPr>
            <a:endParaRPr lang="en-US" sz="1800" dirty="0"/>
          </a:p>
          <a:p>
            <a:pPr marL="285750" indent="-285750">
              <a:buFontTx/>
              <a:buChar char="-"/>
            </a:pPr>
            <a:endParaRPr lang="en-US" sz="1800" dirty="0"/>
          </a:p>
          <a:p>
            <a:r>
              <a:rPr lang="en-US" sz="1800" b="1" dirty="0"/>
              <a:t>Options</a:t>
            </a:r>
          </a:p>
          <a:p>
            <a:pPr marL="342900" indent="-342900">
              <a:buAutoNum type="arabicPeriod"/>
            </a:pPr>
            <a:r>
              <a:rPr lang="en-US" sz="1800" b="1" dirty="0"/>
              <a:t>SAP WebIDE (obsolete)</a:t>
            </a:r>
          </a:p>
          <a:p>
            <a:pPr marL="342900" indent="-342900">
              <a:buAutoNum type="arabicPeriod"/>
            </a:pPr>
            <a:r>
              <a:rPr lang="en-US" sz="1800" b="1" dirty="0"/>
              <a:t>VS Code (recommend)</a:t>
            </a:r>
          </a:p>
        </p:txBody>
      </p:sp>
      <p:sp>
        <p:nvSpPr>
          <p:cNvPr id="34" name="TextBox 33">
            <a:extLst>
              <a:ext uri="{FF2B5EF4-FFF2-40B4-BE49-F238E27FC236}">
                <a16:creationId xmlns:a16="http://schemas.microsoft.com/office/drawing/2014/main" id="{9E4D2E9B-09ED-4AA9-98D3-18AB51A548AA}"/>
              </a:ext>
            </a:extLst>
          </p:cNvPr>
          <p:cNvSpPr txBox="1"/>
          <p:nvPr/>
        </p:nvSpPr>
        <p:spPr>
          <a:xfrm>
            <a:off x="6619189" y="1238543"/>
            <a:ext cx="5904656" cy="3693319"/>
          </a:xfrm>
          <a:prstGeom prst="rect">
            <a:avLst/>
          </a:prstGeom>
          <a:noFill/>
        </p:spPr>
        <p:txBody>
          <a:bodyPr wrap="square" rtlCol="0">
            <a:spAutoFit/>
          </a:bodyPr>
          <a:lstStyle/>
          <a:p>
            <a:pPr marL="285750" indent="-285750">
              <a:buFontTx/>
              <a:buChar char="-"/>
            </a:pPr>
            <a:r>
              <a:rPr lang="en-US" sz="1800" dirty="0"/>
              <a:t>internet required</a:t>
            </a:r>
          </a:p>
          <a:p>
            <a:pPr marL="285750" indent="-285750">
              <a:buFontTx/>
              <a:buChar char="-"/>
            </a:pPr>
            <a:r>
              <a:rPr lang="en-US" sz="1800" dirty="0"/>
              <a:t>No installation required</a:t>
            </a:r>
          </a:p>
          <a:p>
            <a:pPr marL="285750" indent="-285750">
              <a:buFontTx/>
              <a:buChar char="-"/>
            </a:pPr>
            <a:r>
              <a:rPr lang="en-US" sz="1800" dirty="0"/>
              <a:t>Convenient (cant develop when offline)</a:t>
            </a:r>
          </a:p>
          <a:p>
            <a:pPr marL="285750" indent="-285750">
              <a:buFontTx/>
              <a:buChar char="-"/>
            </a:pPr>
            <a:r>
              <a:rPr lang="en-US" sz="1800" dirty="0"/>
              <a:t>Source code is on cloud</a:t>
            </a:r>
          </a:p>
          <a:p>
            <a:pPr marL="285750" indent="-285750">
              <a:buFontTx/>
              <a:buChar char="-"/>
            </a:pPr>
            <a:r>
              <a:rPr lang="en-US" sz="1800" dirty="0"/>
              <a:t>Moderate (depends on speed)</a:t>
            </a:r>
          </a:p>
          <a:p>
            <a:pPr marL="285750" indent="-285750">
              <a:buFontTx/>
              <a:buChar char="-"/>
            </a:pPr>
            <a:r>
              <a:rPr lang="en-US" sz="1800" dirty="0"/>
              <a:t>Almost no cost for 365 after that you need to pay</a:t>
            </a:r>
          </a:p>
          <a:p>
            <a:pPr marL="285750" indent="-285750">
              <a:buFontTx/>
              <a:buChar char="-"/>
            </a:pPr>
            <a:r>
              <a:rPr lang="en-US" sz="1800" dirty="0"/>
              <a:t>Switch device (suitable for corporate laptops)</a:t>
            </a:r>
          </a:p>
          <a:p>
            <a:pPr marL="285750" indent="-285750">
              <a:buFontTx/>
              <a:buChar char="-"/>
            </a:pPr>
            <a:r>
              <a:rPr lang="en-US" sz="1800" dirty="0"/>
              <a:t>System crash wont affect us</a:t>
            </a:r>
          </a:p>
          <a:p>
            <a:pPr marL="285750" indent="-285750">
              <a:buFontTx/>
              <a:buChar char="-"/>
            </a:pPr>
            <a:r>
              <a:rPr lang="en-US" sz="1800" dirty="0"/>
              <a:t>Low cost and faster adoption</a:t>
            </a:r>
          </a:p>
          <a:p>
            <a:pPr marL="285750" indent="-285750">
              <a:buFontTx/>
              <a:buChar char="-"/>
            </a:pPr>
            <a:endParaRPr lang="en-US" sz="1800" dirty="0"/>
          </a:p>
          <a:p>
            <a:pPr marL="285750" indent="-285750">
              <a:buFontTx/>
              <a:buChar char="-"/>
            </a:pPr>
            <a:endParaRPr lang="en-US" sz="1800" dirty="0"/>
          </a:p>
          <a:p>
            <a:r>
              <a:rPr lang="en-US" sz="1800" b="1" dirty="0"/>
              <a:t>Options</a:t>
            </a:r>
          </a:p>
          <a:p>
            <a:r>
              <a:rPr lang="en-US" sz="1800" b="1" dirty="0"/>
              <a:t>Business Application Tool (BAS) – 365 days is free</a:t>
            </a:r>
          </a:p>
        </p:txBody>
      </p:sp>
    </p:spTree>
    <p:extLst>
      <p:ext uri="{BB962C8B-B14F-4D97-AF65-F5344CB8AC3E}">
        <p14:creationId xmlns:p14="http://schemas.microsoft.com/office/powerpoint/2010/main" val="1487042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2" name="Freeform 5">
            <a:extLst>
              <a:ext uri="{FF2B5EF4-FFF2-40B4-BE49-F238E27FC236}">
                <a16:creationId xmlns:a16="http://schemas.microsoft.com/office/drawing/2014/main" id="{3D3CFE21-938B-4865-87C9-47563FB0DB80}"/>
              </a:ext>
            </a:extLst>
          </p:cNvPr>
          <p:cNvSpPr>
            <a:spLocks/>
          </p:cNvSpPr>
          <p:nvPr/>
        </p:nvSpPr>
        <p:spPr bwMode="auto">
          <a:xfrm>
            <a:off x="4525191" y="5694152"/>
            <a:ext cx="2922429" cy="701835"/>
          </a:xfrm>
          <a:custGeom>
            <a:avLst/>
            <a:gdLst>
              <a:gd name="T0" fmla="*/ 1549 w 1549"/>
              <a:gd name="T1" fmla="*/ 185 h 372"/>
              <a:gd name="T2" fmla="*/ 1355 w 1549"/>
              <a:gd name="T3" fmla="*/ 0 h 372"/>
              <a:gd name="T4" fmla="*/ 1508 w 1549"/>
              <a:gd name="T5" fmla="*/ 0 h 372"/>
              <a:gd name="T6" fmla="*/ 0 w 1549"/>
              <a:gd name="T7" fmla="*/ 0 h 372"/>
              <a:gd name="T8" fmla="*/ 0 w 1549"/>
              <a:gd name="T9" fmla="*/ 372 h 372"/>
              <a:gd name="T10" fmla="*/ 1355 w 1549"/>
              <a:gd name="T11" fmla="*/ 372 h 372"/>
              <a:gd name="T12" fmla="*/ 1355 w 1549"/>
              <a:gd name="T13" fmla="*/ 372 h 372"/>
              <a:gd name="T14" fmla="*/ 1549 w 1549"/>
              <a:gd name="T15" fmla="*/ 185 h 3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9" h="372">
                <a:moveTo>
                  <a:pt x="1549" y="185"/>
                </a:moveTo>
                <a:lnTo>
                  <a:pt x="1355" y="0"/>
                </a:lnTo>
                <a:lnTo>
                  <a:pt x="1508" y="0"/>
                </a:lnTo>
                <a:lnTo>
                  <a:pt x="0" y="0"/>
                </a:lnTo>
                <a:lnTo>
                  <a:pt x="0" y="372"/>
                </a:lnTo>
                <a:lnTo>
                  <a:pt x="1355" y="372"/>
                </a:lnTo>
                <a:lnTo>
                  <a:pt x="1355" y="372"/>
                </a:lnTo>
                <a:lnTo>
                  <a:pt x="1549" y="185"/>
                </a:lnTo>
                <a:close/>
              </a:path>
            </a:pathLst>
          </a:custGeom>
          <a:solidFill>
            <a:srgbClr val="6BC2ED">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193" name="Freeform 6">
            <a:extLst>
              <a:ext uri="{FF2B5EF4-FFF2-40B4-BE49-F238E27FC236}">
                <a16:creationId xmlns:a16="http://schemas.microsoft.com/office/drawing/2014/main" id="{56C6BC80-A257-4E93-B196-2467FF18FCEB}"/>
              </a:ext>
            </a:extLst>
          </p:cNvPr>
          <p:cNvSpPr>
            <a:spLocks/>
          </p:cNvSpPr>
          <p:nvPr/>
        </p:nvSpPr>
        <p:spPr bwMode="auto">
          <a:xfrm>
            <a:off x="4525191" y="4997975"/>
            <a:ext cx="3515176" cy="696176"/>
          </a:xfrm>
          <a:custGeom>
            <a:avLst/>
            <a:gdLst>
              <a:gd name="T0" fmla="*/ 1703 w 1703"/>
              <a:gd name="T1" fmla="*/ 184 h 369"/>
              <a:gd name="T2" fmla="*/ 1508 w 1703"/>
              <a:gd name="T3" fmla="*/ 0 h 369"/>
              <a:gd name="T4" fmla="*/ 1508 w 1703"/>
              <a:gd name="T5" fmla="*/ 0 h 369"/>
              <a:gd name="T6" fmla="*/ 0 w 1703"/>
              <a:gd name="T7" fmla="*/ 0 h 369"/>
              <a:gd name="T8" fmla="*/ 0 w 1703"/>
              <a:gd name="T9" fmla="*/ 369 h 369"/>
              <a:gd name="T10" fmla="*/ 1508 w 1703"/>
              <a:gd name="T11" fmla="*/ 369 h 369"/>
              <a:gd name="T12" fmla="*/ 1508 w 1703"/>
              <a:gd name="T13" fmla="*/ 369 h 369"/>
              <a:gd name="T14" fmla="*/ 1703 w 1703"/>
              <a:gd name="T15" fmla="*/ 184 h 3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3" h="369">
                <a:moveTo>
                  <a:pt x="1703" y="184"/>
                </a:moveTo>
                <a:lnTo>
                  <a:pt x="1508" y="0"/>
                </a:lnTo>
                <a:lnTo>
                  <a:pt x="1508" y="0"/>
                </a:lnTo>
                <a:lnTo>
                  <a:pt x="0" y="0"/>
                </a:lnTo>
                <a:lnTo>
                  <a:pt x="0" y="369"/>
                </a:lnTo>
                <a:lnTo>
                  <a:pt x="1508" y="369"/>
                </a:lnTo>
                <a:lnTo>
                  <a:pt x="1508" y="369"/>
                </a:lnTo>
                <a:lnTo>
                  <a:pt x="1703" y="184"/>
                </a:lnTo>
                <a:close/>
              </a:path>
            </a:pathLst>
          </a:custGeom>
          <a:solidFill>
            <a:srgbClr val="6BC2ED">
              <a:lumMod val="75000"/>
            </a:srgb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194" name="Freeform 7">
            <a:extLst>
              <a:ext uri="{FF2B5EF4-FFF2-40B4-BE49-F238E27FC236}">
                <a16:creationId xmlns:a16="http://schemas.microsoft.com/office/drawing/2014/main" id="{123D3DCB-F02B-487C-BDF6-D6BD032BE4EA}"/>
              </a:ext>
            </a:extLst>
          </p:cNvPr>
          <p:cNvSpPr>
            <a:spLocks/>
          </p:cNvSpPr>
          <p:nvPr/>
        </p:nvSpPr>
        <p:spPr bwMode="auto">
          <a:xfrm>
            <a:off x="4525191" y="4295489"/>
            <a:ext cx="3720483" cy="703138"/>
          </a:xfrm>
          <a:custGeom>
            <a:avLst/>
            <a:gdLst>
              <a:gd name="T0" fmla="*/ 1972 w 1972"/>
              <a:gd name="T1" fmla="*/ 185 h 369"/>
              <a:gd name="T2" fmla="*/ 1778 w 1972"/>
              <a:gd name="T3" fmla="*/ 0 h 369"/>
              <a:gd name="T4" fmla="*/ 1778 w 1972"/>
              <a:gd name="T5" fmla="*/ 0 h 369"/>
              <a:gd name="T6" fmla="*/ 0 w 1972"/>
              <a:gd name="T7" fmla="*/ 0 h 369"/>
              <a:gd name="T8" fmla="*/ 0 w 1972"/>
              <a:gd name="T9" fmla="*/ 369 h 369"/>
              <a:gd name="T10" fmla="*/ 1778 w 1972"/>
              <a:gd name="T11" fmla="*/ 369 h 369"/>
              <a:gd name="T12" fmla="*/ 1778 w 1972"/>
              <a:gd name="T13" fmla="*/ 369 h 369"/>
              <a:gd name="T14" fmla="*/ 1972 w 1972"/>
              <a:gd name="T15" fmla="*/ 185 h 3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2" h="369">
                <a:moveTo>
                  <a:pt x="1972" y="185"/>
                </a:moveTo>
                <a:lnTo>
                  <a:pt x="1778" y="0"/>
                </a:lnTo>
                <a:lnTo>
                  <a:pt x="1778" y="0"/>
                </a:lnTo>
                <a:lnTo>
                  <a:pt x="0" y="0"/>
                </a:lnTo>
                <a:lnTo>
                  <a:pt x="0" y="369"/>
                </a:lnTo>
                <a:lnTo>
                  <a:pt x="1778" y="369"/>
                </a:lnTo>
                <a:lnTo>
                  <a:pt x="1778" y="369"/>
                </a:lnTo>
                <a:lnTo>
                  <a:pt x="1972" y="185"/>
                </a:lnTo>
                <a:close/>
              </a:path>
            </a:pathLst>
          </a:custGeom>
          <a:solidFill>
            <a:srgbClr val="6BC2E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Calibri Light" charset="0"/>
              <a:ea typeface="Calibri Light" charset="0"/>
              <a:cs typeface="Calibri Light" charset="0"/>
            </a:endParaRPr>
          </a:p>
        </p:txBody>
      </p:sp>
      <p:sp>
        <p:nvSpPr>
          <p:cNvPr id="195" name="Freeform 8">
            <a:extLst>
              <a:ext uri="{FF2B5EF4-FFF2-40B4-BE49-F238E27FC236}">
                <a16:creationId xmlns:a16="http://schemas.microsoft.com/office/drawing/2014/main" id="{51968CE1-665A-461A-8CDB-D8B6E4F5C9E9}"/>
              </a:ext>
            </a:extLst>
          </p:cNvPr>
          <p:cNvSpPr>
            <a:spLocks/>
          </p:cNvSpPr>
          <p:nvPr/>
        </p:nvSpPr>
        <p:spPr bwMode="auto">
          <a:xfrm>
            <a:off x="4525191" y="3594304"/>
            <a:ext cx="2854509" cy="701835"/>
          </a:xfrm>
          <a:custGeom>
            <a:avLst/>
            <a:gdLst>
              <a:gd name="T0" fmla="*/ 1513 w 1513"/>
              <a:gd name="T1" fmla="*/ 185 h 372"/>
              <a:gd name="T2" fmla="*/ 1319 w 1513"/>
              <a:gd name="T3" fmla="*/ 0 h 372"/>
              <a:gd name="T4" fmla="*/ 1319 w 1513"/>
              <a:gd name="T5" fmla="*/ 0 h 372"/>
              <a:gd name="T6" fmla="*/ 0 w 1513"/>
              <a:gd name="T7" fmla="*/ 0 h 372"/>
              <a:gd name="T8" fmla="*/ 0 w 1513"/>
              <a:gd name="T9" fmla="*/ 372 h 372"/>
              <a:gd name="T10" fmla="*/ 1319 w 1513"/>
              <a:gd name="T11" fmla="*/ 372 h 372"/>
              <a:gd name="T12" fmla="*/ 1319 w 1513"/>
              <a:gd name="T13" fmla="*/ 369 h 372"/>
              <a:gd name="T14" fmla="*/ 1513 w 1513"/>
              <a:gd name="T15" fmla="*/ 185 h 3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3" h="372">
                <a:moveTo>
                  <a:pt x="1513" y="185"/>
                </a:moveTo>
                <a:lnTo>
                  <a:pt x="1319" y="0"/>
                </a:lnTo>
                <a:lnTo>
                  <a:pt x="1319" y="0"/>
                </a:lnTo>
                <a:lnTo>
                  <a:pt x="0" y="0"/>
                </a:lnTo>
                <a:lnTo>
                  <a:pt x="0" y="372"/>
                </a:lnTo>
                <a:lnTo>
                  <a:pt x="1319" y="372"/>
                </a:lnTo>
                <a:lnTo>
                  <a:pt x="1319" y="369"/>
                </a:lnTo>
                <a:lnTo>
                  <a:pt x="1513" y="185"/>
                </a:lnTo>
                <a:close/>
              </a:path>
            </a:pathLst>
          </a:custGeom>
          <a:solidFill>
            <a:srgbClr val="6BC2ED">
              <a:lumMod val="60000"/>
              <a:lumOff val="40000"/>
            </a:srgb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196" name="Freeform 9">
            <a:extLst>
              <a:ext uri="{FF2B5EF4-FFF2-40B4-BE49-F238E27FC236}">
                <a16:creationId xmlns:a16="http://schemas.microsoft.com/office/drawing/2014/main" id="{167E432C-8552-430D-A32E-1D64D78884C8}"/>
              </a:ext>
            </a:extLst>
          </p:cNvPr>
          <p:cNvSpPr>
            <a:spLocks/>
          </p:cNvSpPr>
          <p:nvPr/>
        </p:nvSpPr>
        <p:spPr bwMode="auto">
          <a:xfrm>
            <a:off x="4525190" y="1495731"/>
            <a:ext cx="3452577" cy="705043"/>
          </a:xfrm>
          <a:custGeom>
            <a:avLst/>
            <a:gdLst>
              <a:gd name="T0" fmla="*/ 1726 w 1726"/>
              <a:gd name="T1" fmla="*/ 185 h 370"/>
              <a:gd name="T2" fmla="*/ 1530 w 1726"/>
              <a:gd name="T3" fmla="*/ 0 h 370"/>
              <a:gd name="T4" fmla="*/ 1530 w 1726"/>
              <a:gd name="T5" fmla="*/ 0 h 370"/>
              <a:gd name="T6" fmla="*/ 0 w 1726"/>
              <a:gd name="T7" fmla="*/ 0 h 370"/>
              <a:gd name="T8" fmla="*/ 0 w 1726"/>
              <a:gd name="T9" fmla="*/ 370 h 370"/>
              <a:gd name="T10" fmla="*/ 1530 w 1726"/>
              <a:gd name="T11" fmla="*/ 370 h 370"/>
              <a:gd name="T12" fmla="*/ 1530 w 1726"/>
              <a:gd name="T13" fmla="*/ 370 h 370"/>
              <a:gd name="T14" fmla="*/ 1726 w 1726"/>
              <a:gd name="T15" fmla="*/ 185 h 3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6" h="370">
                <a:moveTo>
                  <a:pt x="1726" y="185"/>
                </a:moveTo>
                <a:lnTo>
                  <a:pt x="1530" y="0"/>
                </a:lnTo>
                <a:lnTo>
                  <a:pt x="1530" y="0"/>
                </a:lnTo>
                <a:lnTo>
                  <a:pt x="0" y="0"/>
                </a:lnTo>
                <a:lnTo>
                  <a:pt x="0" y="370"/>
                </a:lnTo>
                <a:lnTo>
                  <a:pt x="1530" y="370"/>
                </a:lnTo>
                <a:lnTo>
                  <a:pt x="1530" y="370"/>
                </a:lnTo>
                <a:lnTo>
                  <a:pt x="1726" y="185"/>
                </a:lnTo>
                <a:close/>
              </a:path>
            </a:pathLst>
          </a:custGeom>
          <a:solidFill>
            <a:srgbClr val="6BC2ED">
              <a:lumMod val="75000"/>
            </a:srgb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Calibri Light" charset="0"/>
              <a:ea typeface="Calibri Light" charset="0"/>
              <a:cs typeface="Calibri Light" charset="0"/>
            </a:endParaRPr>
          </a:p>
        </p:txBody>
      </p:sp>
      <p:sp>
        <p:nvSpPr>
          <p:cNvPr id="197" name="Freeform 10">
            <a:extLst>
              <a:ext uri="{FF2B5EF4-FFF2-40B4-BE49-F238E27FC236}">
                <a16:creationId xmlns:a16="http://schemas.microsoft.com/office/drawing/2014/main" id="{A0B4C64E-8C75-4D05-AAE6-6726CB4DC48F}"/>
              </a:ext>
            </a:extLst>
          </p:cNvPr>
          <p:cNvSpPr>
            <a:spLocks/>
          </p:cNvSpPr>
          <p:nvPr/>
        </p:nvSpPr>
        <p:spPr bwMode="auto">
          <a:xfrm>
            <a:off x="4525191" y="794509"/>
            <a:ext cx="3873303" cy="699949"/>
          </a:xfrm>
          <a:custGeom>
            <a:avLst/>
            <a:gdLst>
              <a:gd name="T0" fmla="*/ 2053 w 2053"/>
              <a:gd name="T1" fmla="*/ 187 h 371"/>
              <a:gd name="T2" fmla="*/ 1859 w 2053"/>
              <a:gd name="T3" fmla="*/ 2 h 371"/>
              <a:gd name="T4" fmla="*/ 1859 w 2053"/>
              <a:gd name="T5" fmla="*/ 0 h 371"/>
              <a:gd name="T6" fmla="*/ 0 w 2053"/>
              <a:gd name="T7" fmla="*/ 0 h 371"/>
              <a:gd name="T8" fmla="*/ 0 w 2053"/>
              <a:gd name="T9" fmla="*/ 371 h 371"/>
              <a:gd name="T10" fmla="*/ 1859 w 2053"/>
              <a:gd name="T11" fmla="*/ 371 h 371"/>
              <a:gd name="T12" fmla="*/ 1859 w 2053"/>
              <a:gd name="T13" fmla="*/ 371 h 371"/>
              <a:gd name="T14" fmla="*/ 2053 w 2053"/>
              <a:gd name="T15" fmla="*/ 187 h 3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3" h="371">
                <a:moveTo>
                  <a:pt x="2053" y="187"/>
                </a:moveTo>
                <a:lnTo>
                  <a:pt x="1859" y="2"/>
                </a:lnTo>
                <a:lnTo>
                  <a:pt x="1859" y="0"/>
                </a:lnTo>
                <a:lnTo>
                  <a:pt x="0" y="0"/>
                </a:lnTo>
                <a:lnTo>
                  <a:pt x="0" y="371"/>
                </a:lnTo>
                <a:lnTo>
                  <a:pt x="1859" y="371"/>
                </a:lnTo>
                <a:lnTo>
                  <a:pt x="1859" y="371"/>
                </a:lnTo>
                <a:lnTo>
                  <a:pt x="2053" y="187"/>
                </a:lnTo>
                <a:close/>
              </a:path>
            </a:pathLst>
          </a:custGeom>
          <a:solidFill>
            <a:srgbClr val="6BC2ED">
              <a:lumMod val="50000"/>
            </a:srgb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Calibri Light" charset="0"/>
              <a:ea typeface="Calibri Light" charset="0"/>
              <a:cs typeface="Calibri Light" charset="0"/>
            </a:endParaRPr>
          </a:p>
        </p:txBody>
      </p:sp>
      <p:sp>
        <p:nvSpPr>
          <p:cNvPr id="198" name="Freeform 11">
            <a:extLst>
              <a:ext uri="{FF2B5EF4-FFF2-40B4-BE49-F238E27FC236}">
                <a16:creationId xmlns:a16="http://schemas.microsoft.com/office/drawing/2014/main" id="{D54F4AD3-5D0F-4A26-BECC-F6517EF999FD}"/>
              </a:ext>
            </a:extLst>
          </p:cNvPr>
          <p:cNvSpPr>
            <a:spLocks/>
          </p:cNvSpPr>
          <p:nvPr/>
        </p:nvSpPr>
        <p:spPr bwMode="auto">
          <a:xfrm>
            <a:off x="4525191" y="2196294"/>
            <a:ext cx="3452578" cy="696176"/>
          </a:xfrm>
          <a:custGeom>
            <a:avLst/>
            <a:gdLst>
              <a:gd name="T0" fmla="*/ 1830 w 1830"/>
              <a:gd name="T1" fmla="*/ 185 h 369"/>
              <a:gd name="T2" fmla="*/ 1636 w 1830"/>
              <a:gd name="T3" fmla="*/ 0 h 369"/>
              <a:gd name="T4" fmla="*/ 1636 w 1830"/>
              <a:gd name="T5" fmla="*/ 0 h 369"/>
              <a:gd name="T6" fmla="*/ 0 w 1830"/>
              <a:gd name="T7" fmla="*/ 0 h 369"/>
              <a:gd name="T8" fmla="*/ 0 w 1830"/>
              <a:gd name="T9" fmla="*/ 369 h 369"/>
              <a:gd name="T10" fmla="*/ 1636 w 1830"/>
              <a:gd name="T11" fmla="*/ 369 h 369"/>
              <a:gd name="T12" fmla="*/ 1636 w 1830"/>
              <a:gd name="T13" fmla="*/ 369 h 369"/>
              <a:gd name="T14" fmla="*/ 1830 w 1830"/>
              <a:gd name="T15" fmla="*/ 185 h 3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30" h="369">
                <a:moveTo>
                  <a:pt x="1830" y="185"/>
                </a:moveTo>
                <a:lnTo>
                  <a:pt x="1636" y="0"/>
                </a:lnTo>
                <a:lnTo>
                  <a:pt x="1636" y="0"/>
                </a:lnTo>
                <a:lnTo>
                  <a:pt x="0" y="0"/>
                </a:lnTo>
                <a:lnTo>
                  <a:pt x="0" y="369"/>
                </a:lnTo>
                <a:lnTo>
                  <a:pt x="1636" y="369"/>
                </a:lnTo>
                <a:lnTo>
                  <a:pt x="1636" y="369"/>
                </a:lnTo>
                <a:lnTo>
                  <a:pt x="1830" y="185"/>
                </a:lnTo>
                <a:close/>
              </a:path>
            </a:pathLst>
          </a:custGeom>
          <a:solidFill>
            <a:srgbClr val="6BC2E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199" name="Freeform 12">
            <a:extLst>
              <a:ext uri="{FF2B5EF4-FFF2-40B4-BE49-F238E27FC236}">
                <a16:creationId xmlns:a16="http://schemas.microsoft.com/office/drawing/2014/main" id="{C898B6EC-A6CD-452D-BD9E-85DD015D75FF}"/>
              </a:ext>
            </a:extLst>
          </p:cNvPr>
          <p:cNvSpPr>
            <a:spLocks/>
          </p:cNvSpPr>
          <p:nvPr/>
        </p:nvSpPr>
        <p:spPr bwMode="auto">
          <a:xfrm>
            <a:off x="4525191" y="2892469"/>
            <a:ext cx="3816019" cy="701835"/>
          </a:xfrm>
          <a:custGeom>
            <a:avLst/>
            <a:gdLst>
              <a:gd name="T0" fmla="*/ 1613 w 1613"/>
              <a:gd name="T1" fmla="*/ 187 h 372"/>
              <a:gd name="T2" fmla="*/ 1418 w 1613"/>
              <a:gd name="T3" fmla="*/ 3 h 372"/>
              <a:gd name="T4" fmla="*/ 1418 w 1613"/>
              <a:gd name="T5" fmla="*/ 0 h 372"/>
              <a:gd name="T6" fmla="*/ 0 w 1613"/>
              <a:gd name="T7" fmla="*/ 0 h 372"/>
              <a:gd name="T8" fmla="*/ 0 w 1613"/>
              <a:gd name="T9" fmla="*/ 372 h 372"/>
              <a:gd name="T10" fmla="*/ 1418 w 1613"/>
              <a:gd name="T11" fmla="*/ 372 h 372"/>
              <a:gd name="T12" fmla="*/ 1418 w 1613"/>
              <a:gd name="T13" fmla="*/ 372 h 372"/>
              <a:gd name="T14" fmla="*/ 1613 w 1613"/>
              <a:gd name="T15" fmla="*/ 187 h 3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3" h="372">
                <a:moveTo>
                  <a:pt x="1613" y="187"/>
                </a:moveTo>
                <a:lnTo>
                  <a:pt x="1418" y="3"/>
                </a:lnTo>
                <a:lnTo>
                  <a:pt x="1418" y="0"/>
                </a:lnTo>
                <a:lnTo>
                  <a:pt x="0" y="0"/>
                </a:lnTo>
                <a:lnTo>
                  <a:pt x="0" y="372"/>
                </a:lnTo>
                <a:lnTo>
                  <a:pt x="1418" y="372"/>
                </a:lnTo>
                <a:lnTo>
                  <a:pt x="1418" y="372"/>
                </a:lnTo>
                <a:lnTo>
                  <a:pt x="1613" y="187"/>
                </a:lnTo>
                <a:close/>
              </a:path>
            </a:pathLst>
          </a:custGeom>
          <a:solidFill>
            <a:srgbClr val="6BC2ED">
              <a:lumMod val="75000"/>
            </a:srgb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Calibri Light" charset="0"/>
              <a:ea typeface="Calibri Light" charset="0"/>
              <a:cs typeface="Calibri Light" charset="0"/>
            </a:endParaRPr>
          </a:p>
        </p:txBody>
      </p:sp>
      <p:sp>
        <p:nvSpPr>
          <p:cNvPr id="200" name="Rectangle 199">
            <a:extLst>
              <a:ext uri="{FF2B5EF4-FFF2-40B4-BE49-F238E27FC236}">
                <a16:creationId xmlns:a16="http://schemas.microsoft.com/office/drawing/2014/main" id="{772F334E-9BD0-4C0D-8651-7F474F90A695}"/>
              </a:ext>
            </a:extLst>
          </p:cNvPr>
          <p:cNvSpPr>
            <a:spLocks noChangeArrowheads="1"/>
          </p:cNvSpPr>
          <p:nvPr/>
        </p:nvSpPr>
        <p:spPr bwMode="auto">
          <a:xfrm>
            <a:off x="3319618" y="2888696"/>
            <a:ext cx="499964" cy="179233"/>
          </a:xfrm>
          <a:prstGeom prst="rect">
            <a:avLst/>
          </a:prstGeom>
          <a:solidFill>
            <a:srgbClr val="6BC2ED">
              <a:lumMod val="50000"/>
            </a:srgb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201" name="Freeform 14">
            <a:extLst>
              <a:ext uri="{FF2B5EF4-FFF2-40B4-BE49-F238E27FC236}">
                <a16:creationId xmlns:a16="http://schemas.microsoft.com/office/drawing/2014/main" id="{79DFF983-525E-4642-A9B2-3903E78B7E07}"/>
              </a:ext>
            </a:extLst>
          </p:cNvPr>
          <p:cNvSpPr>
            <a:spLocks/>
          </p:cNvSpPr>
          <p:nvPr/>
        </p:nvSpPr>
        <p:spPr bwMode="auto">
          <a:xfrm>
            <a:off x="3819582" y="798282"/>
            <a:ext cx="711269" cy="2269646"/>
          </a:xfrm>
          <a:custGeom>
            <a:avLst/>
            <a:gdLst>
              <a:gd name="T0" fmla="*/ 0 w 377"/>
              <a:gd name="T1" fmla="*/ 1203 h 1203"/>
              <a:gd name="T2" fmla="*/ 377 w 377"/>
              <a:gd name="T3" fmla="*/ 369 h 1203"/>
              <a:gd name="T4" fmla="*/ 377 w 377"/>
              <a:gd name="T5" fmla="*/ 0 h 1203"/>
              <a:gd name="T6" fmla="*/ 0 w 377"/>
              <a:gd name="T7" fmla="*/ 1108 h 1203"/>
              <a:gd name="T8" fmla="*/ 0 w 377"/>
              <a:gd name="T9" fmla="*/ 1203 h 1203"/>
            </a:gdLst>
            <a:ahLst/>
            <a:cxnLst>
              <a:cxn ang="0">
                <a:pos x="T0" y="T1"/>
              </a:cxn>
              <a:cxn ang="0">
                <a:pos x="T2" y="T3"/>
              </a:cxn>
              <a:cxn ang="0">
                <a:pos x="T4" y="T5"/>
              </a:cxn>
              <a:cxn ang="0">
                <a:pos x="T6" y="T7"/>
              </a:cxn>
              <a:cxn ang="0">
                <a:pos x="T8" y="T9"/>
              </a:cxn>
            </a:cxnLst>
            <a:rect l="0" t="0" r="r" b="b"/>
            <a:pathLst>
              <a:path w="377" h="1203">
                <a:moveTo>
                  <a:pt x="0" y="1203"/>
                </a:moveTo>
                <a:lnTo>
                  <a:pt x="377" y="369"/>
                </a:lnTo>
                <a:lnTo>
                  <a:pt x="377" y="0"/>
                </a:lnTo>
                <a:lnTo>
                  <a:pt x="0" y="1108"/>
                </a:lnTo>
                <a:lnTo>
                  <a:pt x="0" y="1203"/>
                </a:lnTo>
                <a:close/>
              </a:path>
            </a:pathLst>
          </a:custGeom>
          <a:gradFill>
            <a:gsLst>
              <a:gs pos="0">
                <a:srgbClr val="6BC2ED"/>
              </a:gs>
              <a:gs pos="100000">
                <a:srgbClr val="6BC2ED">
                  <a:lumMod val="50000"/>
                </a:srgb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202" name="Rectangle 201">
            <a:extLst>
              <a:ext uri="{FF2B5EF4-FFF2-40B4-BE49-F238E27FC236}">
                <a16:creationId xmlns:a16="http://schemas.microsoft.com/office/drawing/2014/main" id="{F501A27B-8C6E-4352-92F4-E839E72F2076}"/>
              </a:ext>
            </a:extLst>
          </p:cNvPr>
          <p:cNvSpPr>
            <a:spLocks noChangeArrowheads="1"/>
          </p:cNvSpPr>
          <p:nvPr/>
        </p:nvSpPr>
        <p:spPr bwMode="auto">
          <a:xfrm>
            <a:off x="3319618" y="3067928"/>
            <a:ext cx="499964" cy="173572"/>
          </a:xfrm>
          <a:prstGeom prst="rect">
            <a:avLst/>
          </a:prstGeom>
          <a:solidFill>
            <a:srgbClr val="6BC2ED">
              <a:lumMod val="75000"/>
            </a:srgb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203" name="Freeform 16">
            <a:extLst>
              <a:ext uri="{FF2B5EF4-FFF2-40B4-BE49-F238E27FC236}">
                <a16:creationId xmlns:a16="http://schemas.microsoft.com/office/drawing/2014/main" id="{2C9C6134-9BB5-4B6E-B27B-4DBFBBE73D20}"/>
              </a:ext>
            </a:extLst>
          </p:cNvPr>
          <p:cNvSpPr>
            <a:spLocks/>
          </p:cNvSpPr>
          <p:nvPr/>
        </p:nvSpPr>
        <p:spPr bwMode="auto">
          <a:xfrm>
            <a:off x="3819582" y="1500118"/>
            <a:ext cx="705609" cy="1741383"/>
          </a:xfrm>
          <a:custGeom>
            <a:avLst/>
            <a:gdLst>
              <a:gd name="T0" fmla="*/ 0 w 374"/>
              <a:gd name="T1" fmla="*/ 923 h 923"/>
              <a:gd name="T2" fmla="*/ 374 w 374"/>
              <a:gd name="T3" fmla="*/ 369 h 923"/>
              <a:gd name="T4" fmla="*/ 374 w 374"/>
              <a:gd name="T5" fmla="*/ 0 h 923"/>
              <a:gd name="T6" fmla="*/ 0 w 374"/>
              <a:gd name="T7" fmla="*/ 831 h 923"/>
              <a:gd name="T8" fmla="*/ 0 w 374"/>
              <a:gd name="T9" fmla="*/ 923 h 923"/>
            </a:gdLst>
            <a:ahLst/>
            <a:cxnLst>
              <a:cxn ang="0">
                <a:pos x="T0" y="T1"/>
              </a:cxn>
              <a:cxn ang="0">
                <a:pos x="T2" y="T3"/>
              </a:cxn>
              <a:cxn ang="0">
                <a:pos x="T4" y="T5"/>
              </a:cxn>
              <a:cxn ang="0">
                <a:pos x="T6" y="T7"/>
              </a:cxn>
              <a:cxn ang="0">
                <a:pos x="T8" y="T9"/>
              </a:cxn>
            </a:cxnLst>
            <a:rect l="0" t="0" r="r" b="b"/>
            <a:pathLst>
              <a:path w="374" h="923">
                <a:moveTo>
                  <a:pt x="0" y="923"/>
                </a:moveTo>
                <a:lnTo>
                  <a:pt x="374" y="369"/>
                </a:lnTo>
                <a:lnTo>
                  <a:pt x="374" y="0"/>
                </a:lnTo>
                <a:lnTo>
                  <a:pt x="0" y="831"/>
                </a:lnTo>
                <a:lnTo>
                  <a:pt x="0" y="923"/>
                </a:lnTo>
                <a:close/>
              </a:path>
            </a:pathLst>
          </a:custGeom>
          <a:gradFill>
            <a:gsLst>
              <a:gs pos="0">
                <a:srgbClr val="6BC2ED"/>
              </a:gs>
              <a:gs pos="100000">
                <a:srgbClr val="6BC2ED">
                  <a:lumMod val="75000"/>
                </a:srgb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204" name="Rectangle 203">
            <a:extLst>
              <a:ext uri="{FF2B5EF4-FFF2-40B4-BE49-F238E27FC236}">
                <a16:creationId xmlns:a16="http://schemas.microsoft.com/office/drawing/2014/main" id="{0A7CF5BF-3628-492C-9A5D-08F96A95B3B8}"/>
              </a:ext>
            </a:extLst>
          </p:cNvPr>
          <p:cNvSpPr>
            <a:spLocks noChangeArrowheads="1"/>
          </p:cNvSpPr>
          <p:nvPr/>
        </p:nvSpPr>
        <p:spPr bwMode="auto">
          <a:xfrm>
            <a:off x="3319618" y="3241501"/>
            <a:ext cx="499964" cy="179233"/>
          </a:xfrm>
          <a:prstGeom prst="rect">
            <a:avLst/>
          </a:prstGeom>
          <a:solidFill>
            <a:srgbClr val="6BC2ED"/>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205" name="Freeform 18">
            <a:extLst>
              <a:ext uri="{FF2B5EF4-FFF2-40B4-BE49-F238E27FC236}">
                <a16:creationId xmlns:a16="http://schemas.microsoft.com/office/drawing/2014/main" id="{642D4A85-203D-48E6-B125-70134E345BD4}"/>
              </a:ext>
            </a:extLst>
          </p:cNvPr>
          <p:cNvSpPr>
            <a:spLocks/>
          </p:cNvSpPr>
          <p:nvPr/>
        </p:nvSpPr>
        <p:spPr bwMode="auto">
          <a:xfrm>
            <a:off x="3819582" y="2196294"/>
            <a:ext cx="705609" cy="1224439"/>
          </a:xfrm>
          <a:custGeom>
            <a:avLst/>
            <a:gdLst>
              <a:gd name="T0" fmla="*/ 0 w 374"/>
              <a:gd name="T1" fmla="*/ 649 h 649"/>
              <a:gd name="T2" fmla="*/ 374 w 374"/>
              <a:gd name="T3" fmla="*/ 369 h 649"/>
              <a:gd name="T4" fmla="*/ 374 w 374"/>
              <a:gd name="T5" fmla="*/ 0 h 649"/>
              <a:gd name="T6" fmla="*/ 0 w 374"/>
              <a:gd name="T7" fmla="*/ 554 h 649"/>
              <a:gd name="T8" fmla="*/ 0 w 374"/>
              <a:gd name="T9" fmla="*/ 649 h 649"/>
            </a:gdLst>
            <a:ahLst/>
            <a:cxnLst>
              <a:cxn ang="0">
                <a:pos x="T0" y="T1"/>
              </a:cxn>
              <a:cxn ang="0">
                <a:pos x="T2" y="T3"/>
              </a:cxn>
              <a:cxn ang="0">
                <a:pos x="T4" y="T5"/>
              </a:cxn>
              <a:cxn ang="0">
                <a:pos x="T6" y="T7"/>
              </a:cxn>
              <a:cxn ang="0">
                <a:pos x="T8" y="T9"/>
              </a:cxn>
            </a:cxnLst>
            <a:rect l="0" t="0" r="r" b="b"/>
            <a:pathLst>
              <a:path w="374" h="649">
                <a:moveTo>
                  <a:pt x="0" y="649"/>
                </a:moveTo>
                <a:lnTo>
                  <a:pt x="374" y="369"/>
                </a:lnTo>
                <a:lnTo>
                  <a:pt x="374" y="0"/>
                </a:lnTo>
                <a:lnTo>
                  <a:pt x="0" y="554"/>
                </a:lnTo>
                <a:lnTo>
                  <a:pt x="0" y="649"/>
                </a:lnTo>
                <a:close/>
              </a:path>
            </a:pathLst>
          </a:custGeom>
          <a:gradFill>
            <a:gsLst>
              <a:gs pos="0">
                <a:srgbClr val="6BC2ED">
                  <a:lumMod val="40000"/>
                  <a:lumOff val="60000"/>
                </a:srgbClr>
              </a:gs>
              <a:gs pos="100000">
                <a:srgbClr val="6BC2ED"/>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206" name="Rectangle 205">
            <a:extLst>
              <a:ext uri="{FF2B5EF4-FFF2-40B4-BE49-F238E27FC236}">
                <a16:creationId xmlns:a16="http://schemas.microsoft.com/office/drawing/2014/main" id="{0B16088E-3571-4971-84EA-A2F05B23651D}"/>
              </a:ext>
            </a:extLst>
          </p:cNvPr>
          <p:cNvSpPr>
            <a:spLocks noChangeArrowheads="1"/>
          </p:cNvSpPr>
          <p:nvPr/>
        </p:nvSpPr>
        <p:spPr bwMode="auto">
          <a:xfrm>
            <a:off x="3319618" y="3420732"/>
            <a:ext cx="499964" cy="173572"/>
          </a:xfrm>
          <a:prstGeom prst="rect">
            <a:avLst/>
          </a:prstGeom>
          <a:solidFill>
            <a:srgbClr val="6BC2ED">
              <a:lumMod val="75000"/>
            </a:srgb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207" name="Freeform 20">
            <a:extLst>
              <a:ext uri="{FF2B5EF4-FFF2-40B4-BE49-F238E27FC236}">
                <a16:creationId xmlns:a16="http://schemas.microsoft.com/office/drawing/2014/main" id="{956F06AD-1AE8-42DB-97DE-81259C754BF0}"/>
              </a:ext>
            </a:extLst>
          </p:cNvPr>
          <p:cNvSpPr>
            <a:spLocks/>
          </p:cNvSpPr>
          <p:nvPr/>
        </p:nvSpPr>
        <p:spPr bwMode="auto">
          <a:xfrm>
            <a:off x="3819582" y="2892469"/>
            <a:ext cx="705609" cy="701835"/>
          </a:xfrm>
          <a:custGeom>
            <a:avLst/>
            <a:gdLst>
              <a:gd name="T0" fmla="*/ 0 w 374"/>
              <a:gd name="T1" fmla="*/ 372 h 372"/>
              <a:gd name="T2" fmla="*/ 374 w 374"/>
              <a:gd name="T3" fmla="*/ 372 h 372"/>
              <a:gd name="T4" fmla="*/ 374 w 374"/>
              <a:gd name="T5" fmla="*/ 0 h 372"/>
              <a:gd name="T6" fmla="*/ 0 w 374"/>
              <a:gd name="T7" fmla="*/ 280 h 372"/>
              <a:gd name="T8" fmla="*/ 0 w 374"/>
              <a:gd name="T9" fmla="*/ 372 h 372"/>
            </a:gdLst>
            <a:ahLst/>
            <a:cxnLst>
              <a:cxn ang="0">
                <a:pos x="T0" y="T1"/>
              </a:cxn>
              <a:cxn ang="0">
                <a:pos x="T2" y="T3"/>
              </a:cxn>
              <a:cxn ang="0">
                <a:pos x="T4" y="T5"/>
              </a:cxn>
              <a:cxn ang="0">
                <a:pos x="T6" y="T7"/>
              </a:cxn>
              <a:cxn ang="0">
                <a:pos x="T8" y="T9"/>
              </a:cxn>
            </a:cxnLst>
            <a:rect l="0" t="0" r="r" b="b"/>
            <a:pathLst>
              <a:path w="374" h="372">
                <a:moveTo>
                  <a:pt x="0" y="372"/>
                </a:moveTo>
                <a:lnTo>
                  <a:pt x="374" y="372"/>
                </a:lnTo>
                <a:lnTo>
                  <a:pt x="374" y="0"/>
                </a:lnTo>
                <a:lnTo>
                  <a:pt x="0" y="280"/>
                </a:lnTo>
                <a:lnTo>
                  <a:pt x="0" y="372"/>
                </a:lnTo>
                <a:close/>
              </a:path>
            </a:pathLst>
          </a:custGeom>
          <a:gradFill>
            <a:gsLst>
              <a:gs pos="0">
                <a:srgbClr val="6BC2ED"/>
              </a:gs>
              <a:gs pos="100000">
                <a:srgbClr val="6BC2ED">
                  <a:lumMod val="75000"/>
                </a:srgb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208" name="Rectangle 207">
            <a:extLst>
              <a:ext uri="{FF2B5EF4-FFF2-40B4-BE49-F238E27FC236}">
                <a16:creationId xmlns:a16="http://schemas.microsoft.com/office/drawing/2014/main" id="{18DB663F-B6B2-4F03-A63C-8FAE1ED8AB6D}"/>
              </a:ext>
            </a:extLst>
          </p:cNvPr>
          <p:cNvSpPr>
            <a:spLocks noChangeArrowheads="1"/>
          </p:cNvSpPr>
          <p:nvPr/>
        </p:nvSpPr>
        <p:spPr bwMode="auto">
          <a:xfrm>
            <a:off x="3319618" y="3594304"/>
            <a:ext cx="499964" cy="179233"/>
          </a:xfrm>
          <a:prstGeom prst="rect">
            <a:avLst/>
          </a:prstGeom>
          <a:solidFill>
            <a:srgbClr val="6BC2ED">
              <a:lumMod val="60000"/>
              <a:lumOff val="40000"/>
            </a:srgb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209" name="Freeform 22">
            <a:extLst>
              <a:ext uri="{FF2B5EF4-FFF2-40B4-BE49-F238E27FC236}">
                <a16:creationId xmlns:a16="http://schemas.microsoft.com/office/drawing/2014/main" id="{20424485-B1E0-4133-8787-B6BFFE60AF38}"/>
              </a:ext>
            </a:extLst>
          </p:cNvPr>
          <p:cNvSpPr>
            <a:spLocks/>
          </p:cNvSpPr>
          <p:nvPr/>
        </p:nvSpPr>
        <p:spPr bwMode="auto">
          <a:xfrm>
            <a:off x="3819582" y="3596454"/>
            <a:ext cx="711269" cy="708854"/>
          </a:xfrm>
          <a:custGeom>
            <a:avLst/>
            <a:gdLst>
              <a:gd name="T0" fmla="*/ 0 w 377"/>
              <a:gd name="T1" fmla="*/ 95 h 372"/>
              <a:gd name="T2" fmla="*/ 377 w 377"/>
              <a:gd name="T3" fmla="*/ 372 h 372"/>
              <a:gd name="T4" fmla="*/ 377 w 377"/>
              <a:gd name="T5" fmla="*/ 0 h 372"/>
              <a:gd name="T6" fmla="*/ 0 w 377"/>
              <a:gd name="T7" fmla="*/ 0 h 372"/>
              <a:gd name="T8" fmla="*/ 0 w 377"/>
              <a:gd name="T9" fmla="*/ 95 h 372"/>
            </a:gdLst>
            <a:ahLst/>
            <a:cxnLst>
              <a:cxn ang="0">
                <a:pos x="T0" y="T1"/>
              </a:cxn>
              <a:cxn ang="0">
                <a:pos x="T2" y="T3"/>
              </a:cxn>
              <a:cxn ang="0">
                <a:pos x="T4" y="T5"/>
              </a:cxn>
              <a:cxn ang="0">
                <a:pos x="T6" y="T7"/>
              </a:cxn>
              <a:cxn ang="0">
                <a:pos x="T8" y="T9"/>
              </a:cxn>
            </a:cxnLst>
            <a:rect l="0" t="0" r="r" b="b"/>
            <a:pathLst>
              <a:path w="377" h="372">
                <a:moveTo>
                  <a:pt x="0" y="95"/>
                </a:moveTo>
                <a:lnTo>
                  <a:pt x="377" y="372"/>
                </a:lnTo>
                <a:lnTo>
                  <a:pt x="377" y="0"/>
                </a:lnTo>
                <a:lnTo>
                  <a:pt x="0" y="0"/>
                </a:lnTo>
                <a:lnTo>
                  <a:pt x="0" y="95"/>
                </a:lnTo>
                <a:close/>
              </a:path>
            </a:pathLst>
          </a:custGeom>
          <a:gradFill>
            <a:gsLst>
              <a:gs pos="0">
                <a:srgbClr val="6BC2ED">
                  <a:lumMod val="20000"/>
                  <a:lumOff val="80000"/>
                </a:srgbClr>
              </a:gs>
              <a:gs pos="100000">
                <a:srgbClr val="6BC2ED">
                  <a:lumMod val="60000"/>
                  <a:lumOff val="40000"/>
                </a:srgb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210" name="Rectangle 209">
            <a:extLst>
              <a:ext uri="{FF2B5EF4-FFF2-40B4-BE49-F238E27FC236}">
                <a16:creationId xmlns:a16="http://schemas.microsoft.com/office/drawing/2014/main" id="{5437692E-FBEB-4C1F-9469-144ECEA94852}"/>
              </a:ext>
            </a:extLst>
          </p:cNvPr>
          <p:cNvSpPr>
            <a:spLocks noChangeArrowheads="1"/>
          </p:cNvSpPr>
          <p:nvPr/>
        </p:nvSpPr>
        <p:spPr bwMode="auto">
          <a:xfrm>
            <a:off x="3319618" y="3773537"/>
            <a:ext cx="499964" cy="173572"/>
          </a:xfrm>
          <a:prstGeom prst="rect">
            <a:avLst/>
          </a:prstGeom>
          <a:solidFill>
            <a:srgbClr val="6BC2ED"/>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211" name="Freeform 24">
            <a:extLst>
              <a:ext uri="{FF2B5EF4-FFF2-40B4-BE49-F238E27FC236}">
                <a16:creationId xmlns:a16="http://schemas.microsoft.com/office/drawing/2014/main" id="{2E29264E-CF59-45F4-9B28-8D70F4E8E3B7}"/>
              </a:ext>
            </a:extLst>
          </p:cNvPr>
          <p:cNvSpPr>
            <a:spLocks/>
          </p:cNvSpPr>
          <p:nvPr/>
        </p:nvSpPr>
        <p:spPr bwMode="auto">
          <a:xfrm>
            <a:off x="3819582" y="3766947"/>
            <a:ext cx="705609" cy="1243276"/>
          </a:xfrm>
          <a:custGeom>
            <a:avLst/>
            <a:gdLst>
              <a:gd name="T0" fmla="*/ 0 w 374"/>
              <a:gd name="T1" fmla="*/ 92 h 646"/>
              <a:gd name="T2" fmla="*/ 374 w 374"/>
              <a:gd name="T3" fmla="*/ 646 h 646"/>
              <a:gd name="T4" fmla="*/ 374 w 374"/>
              <a:gd name="T5" fmla="*/ 277 h 646"/>
              <a:gd name="T6" fmla="*/ 0 w 374"/>
              <a:gd name="T7" fmla="*/ 0 h 646"/>
              <a:gd name="T8" fmla="*/ 0 w 374"/>
              <a:gd name="T9" fmla="*/ 92 h 646"/>
            </a:gdLst>
            <a:ahLst/>
            <a:cxnLst>
              <a:cxn ang="0">
                <a:pos x="T0" y="T1"/>
              </a:cxn>
              <a:cxn ang="0">
                <a:pos x="T2" y="T3"/>
              </a:cxn>
              <a:cxn ang="0">
                <a:pos x="T4" y="T5"/>
              </a:cxn>
              <a:cxn ang="0">
                <a:pos x="T6" y="T7"/>
              </a:cxn>
              <a:cxn ang="0">
                <a:pos x="T8" y="T9"/>
              </a:cxn>
            </a:cxnLst>
            <a:rect l="0" t="0" r="r" b="b"/>
            <a:pathLst>
              <a:path w="374" h="646">
                <a:moveTo>
                  <a:pt x="0" y="92"/>
                </a:moveTo>
                <a:lnTo>
                  <a:pt x="374" y="646"/>
                </a:lnTo>
                <a:lnTo>
                  <a:pt x="374" y="277"/>
                </a:lnTo>
                <a:lnTo>
                  <a:pt x="0" y="0"/>
                </a:lnTo>
                <a:lnTo>
                  <a:pt x="0" y="92"/>
                </a:lnTo>
                <a:close/>
              </a:path>
            </a:pathLst>
          </a:custGeom>
          <a:gradFill>
            <a:gsLst>
              <a:gs pos="0">
                <a:srgbClr val="6BC2ED">
                  <a:lumMod val="40000"/>
                  <a:lumOff val="60000"/>
                </a:srgbClr>
              </a:gs>
              <a:gs pos="100000">
                <a:srgbClr val="6BC2ED"/>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212" name="Rectangle 211">
            <a:extLst>
              <a:ext uri="{FF2B5EF4-FFF2-40B4-BE49-F238E27FC236}">
                <a16:creationId xmlns:a16="http://schemas.microsoft.com/office/drawing/2014/main" id="{AAFE233B-1AF8-444D-A4C1-1B0B94DDE0F2}"/>
              </a:ext>
            </a:extLst>
          </p:cNvPr>
          <p:cNvSpPr>
            <a:spLocks noChangeArrowheads="1"/>
          </p:cNvSpPr>
          <p:nvPr/>
        </p:nvSpPr>
        <p:spPr bwMode="auto">
          <a:xfrm>
            <a:off x="3319618" y="3947109"/>
            <a:ext cx="499964" cy="179233"/>
          </a:xfrm>
          <a:prstGeom prst="rect">
            <a:avLst/>
          </a:prstGeom>
          <a:solidFill>
            <a:srgbClr val="6BC2ED">
              <a:lumMod val="75000"/>
            </a:srgb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213" name="Freeform 26">
            <a:extLst>
              <a:ext uri="{FF2B5EF4-FFF2-40B4-BE49-F238E27FC236}">
                <a16:creationId xmlns:a16="http://schemas.microsoft.com/office/drawing/2014/main" id="{AB529C5A-E0F6-413D-8432-023525BF594E}"/>
              </a:ext>
            </a:extLst>
          </p:cNvPr>
          <p:cNvSpPr>
            <a:spLocks/>
          </p:cNvSpPr>
          <p:nvPr/>
        </p:nvSpPr>
        <p:spPr bwMode="auto">
          <a:xfrm>
            <a:off x="3819582" y="3947109"/>
            <a:ext cx="705609" cy="1747042"/>
          </a:xfrm>
          <a:custGeom>
            <a:avLst/>
            <a:gdLst>
              <a:gd name="T0" fmla="*/ 0 w 374"/>
              <a:gd name="T1" fmla="*/ 95 h 926"/>
              <a:gd name="T2" fmla="*/ 374 w 374"/>
              <a:gd name="T3" fmla="*/ 926 h 926"/>
              <a:gd name="T4" fmla="*/ 374 w 374"/>
              <a:gd name="T5" fmla="*/ 557 h 926"/>
              <a:gd name="T6" fmla="*/ 0 w 374"/>
              <a:gd name="T7" fmla="*/ 0 h 926"/>
              <a:gd name="T8" fmla="*/ 0 w 374"/>
              <a:gd name="T9" fmla="*/ 95 h 926"/>
            </a:gdLst>
            <a:ahLst/>
            <a:cxnLst>
              <a:cxn ang="0">
                <a:pos x="T0" y="T1"/>
              </a:cxn>
              <a:cxn ang="0">
                <a:pos x="T2" y="T3"/>
              </a:cxn>
              <a:cxn ang="0">
                <a:pos x="T4" y="T5"/>
              </a:cxn>
              <a:cxn ang="0">
                <a:pos x="T6" y="T7"/>
              </a:cxn>
              <a:cxn ang="0">
                <a:pos x="T8" y="T9"/>
              </a:cxn>
            </a:cxnLst>
            <a:rect l="0" t="0" r="r" b="b"/>
            <a:pathLst>
              <a:path w="374" h="926">
                <a:moveTo>
                  <a:pt x="0" y="95"/>
                </a:moveTo>
                <a:lnTo>
                  <a:pt x="374" y="926"/>
                </a:lnTo>
                <a:lnTo>
                  <a:pt x="374" y="557"/>
                </a:lnTo>
                <a:lnTo>
                  <a:pt x="0" y="0"/>
                </a:lnTo>
                <a:lnTo>
                  <a:pt x="0" y="95"/>
                </a:lnTo>
                <a:close/>
              </a:path>
            </a:pathLst>
          </a:custGeom>
          <a:gradFill>
            <a:gsLst>
              <a:gs pos="0">
                <a:srgbClr val="6BC2ED"/>
              </a:gs>
              <a:gs pos="100000">
                <a:srgbClr val="6BC2ED">
                  <a:lumMod val="75000"/>
                </a:srgb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214" name="Rectangle 213">
            <a:extLst>
              <a:ext uri="{FF2B5EF4-FFF2-40B4-BE49-F238E27FC236}">
                <a16:creationId xmlns:a16="http://schemas.microsoft.com/office/drawing/2014/main" id="{EFAAE1DD-55E4-4964-81DA-284BE9A68ADA}"/>
              </a:ext>
            </a:extLst>
          </p:cNvPr>
          <p:cNvSpPr>
            <a:spLocks noChangeArrowheads="1"/>
          </p:cNvSpPr>
          <p:nvPr/>
        </p:nvSpPr>
        <p:spPr bwMode="auto">
          <a:xfrm>
            <a:off x="3319618" y="4126341"/>
            <a:ext cx="499964" cy="173572"/>
          </a:xfrm>
          <a:prstGeom prst="rect">
            <a:avLst/>
          </a:prstGeom>
          <a:solidFill>
            <a:srgbClr val="6BC2ED">
              <a:lumMod val="40000"/>
              <a:lumOff val="60000"/>
            </a:srgb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215" name="Freeform 28">
            <a:extLst>
              <a:ext uri="{FF2B5EF4-FFF2-40B4-BE49-F238E27FC236}">
                <a16:creationId xmlns:a16="http://schemas.microsoft.com/office/drawing/2014/main" id="{E9CB9EA6-FD3E-4ECC-8052-C44026F9DEB1}"/>
              </a:ext>
            </a:extLst>
          </p:cNvPr>
          <p:cNvSpPr>
            <a:spLocks/>
          </p:cNvSpPr>
          <p:nvPr/>
        </p:nvSpPr>
        <p:spPr bwMode="auto">
          <a:xfrm>
            <a:off x="3819582" y="4126341"/>
            <a:ext cx="705609" cy="2263985"/>
          </a:xfrm>
          <a:custGeom>
            <a:avLst/>
            <a:gdLst>
              <a:gd name="T0" fmla="*/ 0 w 374"/>
              <a:gd name="T1" fmla="*/ 92 h 1200"/>
              <a:gd name="T2" fmla="*/ 374 w 374"/>
              <a:gd name="T3" fmla="*/ 1200 h 1200"/>
              <a:gd name="T4" fmla="*/ 374 w 374"/>
              <a:gd name="T5" fmla="*/ 831 h 1200"/>
              <a:gd name="T6" fmla="*/ 0 w 374"/>
              <a:gd name="T7" fmla="*/ 0 h 1200"/>
              <a:gd name="T8" fmla="*/ 0 w 374"/>
              <a:gd name="T9" fmla="*/ 92 h 1200"/>
            </a:gdLst>
            <a:ahLst/>
            <a:cxnLst>
              <a:cxn ang="0">
                <a:pos x="T0" y="T1"/>
              </a:cxn>
              <a:cxn ang="0">
                <a:pos x="T2" y="T3"/>
              </a:cxn>
              <a:cxn ang="0">
                <a:pos x="T4" y="T5"/>
              </a:cxn>
              <a:cxn ang="0">
                <a:pos x="T6" y="T7"/>
              </a:cxn>
              <a:cxn ang="0">
                <a:pos x="T8" y="T9"/>
              </a:cxn>
            </a:cxnLst>
            <a:rect l="0" t="0" r="r" b="b"/>
            <a:pathLst>
              <a:path w="374" h="1200">
                <a:moveTo>
                  <a:pt x="0" y="92"/>
                </a:moveTo>
                <a:lnTo>
                  <a:pt x="374" y="1200"/>
                </a:lnTo>
                <a:lnTo>
                  <a:pt x="374" y="831"/>
                </a:lnTo>
                <a:lnTo>
                  <a:pt x="0" y="0"/>
                </a:lnTo>
                <a:lnTo>
                  <a:pt x="0" y="92"/>
                </a:lnTo>
                <a:close/>
              </a:path>
            </a:pathLst>
          </a:custGeom>
          <a:gradFill flip="none" rotWithShape="1">
            <a:gsLst>
              <a:gs pos="0">
                <a:srgbClr val="6BC2ED">
                  <a:lumMod val="20000"/>
                  <a:lumOff val="80000"/>
                </a:srgbClr>
              </a:gs>
              <a:gs pos="100000">
                <a:srgbClr val="6BC2ED">
                  <a:lumMod val="60000"/>
                  <a:lumOff val="40000"/>
                </a:srgbClr>
              </a:gs>
            </a:gsLst>
            <a:lin ang="10800000" scaled="1"/>
            <a:tileRect/>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216" name="TextBox 4">
            <a:extLst>
              <a:ext uri="{FF2B5EF4-FFF2-40B4-BE49-F238E27FC236}">
                <a16:creationId xmlns:a16="http://schemas.microsoft.com/office/drawing/2014/main" id="{5CF5E1B2-CAD0-49BB-BB4A-2C181F2FFE51}"/>
              </a:ext>
            </a:extLst>
          </p:cNvPr>
          <p:cNvSpPr txBox="1"/>
          <p:nvPr/>
        </p:nvSpPr>
        <p:spPr>
          <a:xfrm>
            <a:off x="8422100" y="778280"/>
            <a:ext cx="3492810" cy="5847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600" dirty="0">
                <a:solidFill>
                  <a:srgbClr val="000000">
                    <a:lumMod val="75000"/>
                    <a:lumOff val="25000"/>
                  </a:srgbClr>
                </a:solidFill>
                <a:ea typeface="Calibri Light" charset="0"/>
                <a:cs typeface="Calibri Light" charset="0"/>
              </a:rPr>
              <a:t>Click the Link to download Web IDE PE</a:t>
            </a:r>
          </a:p>
          <a:p>
            <a:r>
              <a:rPr lang="en-US" sz="1600" kern="0" dirty="0">
                <a:solidFill>
                  <a:srgbClr val="000000">
                    <a:lumMod val="75000"/>
                    <a:lumOff val="25000"/>
                  </a:srgbClr>
                </a:solidFill>
                <a:ea typeface="Calibri Light" charset="0"/>
                <a:cs typeface="Calibri Light" charset="0"/>
                <a:hlinkClick r:id="rId3"/>
              </a:rPr>
              <a:t>https://tools.hana.ondemand.com/</a:t>
            </a:r>
            <a:endParaRPr kumimoji="0" lang="en-US" sz="1600" b="0" i="0" u="none" strike="noStrike" kern="1200" cap="none" spc="0" normalizeH="0" baseline="0" noProof="0" dirty="0">
              <a:ln>
                <a:noFill/>
              </a:ln>
              <a:solidFill>
                <a:srgbClr val="000000">
                  <a:lumMod val="75000"/>
                  <a:lumOff val="25000"/>
                </a:srgbClr>
              </a:solidFill>
              <a:effectLst/>
              <a:uLnTx/>
              <a:uFillTx/>
              <a:ea typeface="Calibri Light" charset="0"/>
              <a:cs typeface="Calibri Light" charset="0"/>
            </a:endParaRPr>
          </a:p>
        </p:txBody>
      </p:sp>
      <p:sp>
        <p:nvSpPr>
          <p:cNvPr id="218" name="TextBox 44">
            <a:extLst>
              <a:ext uri="{FF2B5EF4-FFF2-40B4-BE49-F238E27FC236}">
                <a16:creationId xmlns:a16="http://schemas.microsoft.com/office/drawing/2014/main" id="{90583DE2-5A6F-4DEA-8BA6-AE199AFFF45A}"/>
              </a:ext>
            </a:extLst>
          </p:cNvPr>
          <p:cNvSpPr txBox="1"/>
          <p:nvPr/>
        </p:nvSpPr>
        <p:spPr>
          <a:xfrm>
            <a:off x="1277687" y="3270459"/>
            <a:ext cx="2005138"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lumMod val="75000"/>
                    <a:lumOff val="25000"/>
                  </a:srgbClr>
                </a:solidFill>
                <a:effectLst/>
                <a:uLnTx/>
                <a:uFillTx/>
                <a:ea typeface="Calibri Light" charset="0"/>
                <a:cs typeface="Calibri Light" charset="0"/>
              </a:rPr>
              <a:t>Steps to Install Web IDE</a:t>
            </a:r>
          </a:p>
        </p:txBody>
      </p:sp>
      <p:sp>
        <p:nvSpPr>
          <p:cNvPr id="219" name="TextBox 45">
            <a:extLst>
              <a:ext uri="{FF2B5EF4-FFF2-40B4-BE49-F238E27FC236}">
                <a16:creationId xmlns:a16="http://schemas.microsoft.com/office/drawing/2014/main" id="{D82726EF-2CF2-412F-A856-C78C09F5C931}"/>
              </a:ext>
            </a:extLst>
          </p:cNvPr>
          <p:cNvSpPr txBox="1"/>
          <p:nvPr/>
        </p:nvSpPr>
        <p:spPr>
          <a:xfrm>
            <a:off x="4525191" y="944428"/>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01</a:t>
            </a:r>
          </a:p>
        </p:txBody>
      </p:sp>
      <p:sp>
        <p:nvSpPr>
          <p:cNvPr id="220" name="TextBox 46">
            <a:extLst>
              <a:ext uri="{FF2B5EF4-FFF2-40B4-BE49-F238E27FC236}">
                <a16:creationId xmlns:a16="http://schemas.microsoft.com/office/drawing/2014/main" id="{53FB22B2-172A-4CBA-90E9-A293680C6D20}"/>
              </a:ext>
            </a:extLst>
          </p:cNvPr>
          <p:cNvSpPr txBox="1"/>
          <p:nvPr/>
        </p:nvSpPr>
        <p:spPr>
          <a:xfrm>
            <a:off x="4525191" y="1641661"/>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02</a:t>
            </a:r>
          </a:p>
        </p:txBody>
      </p:sp>
      <p:sp>
        <p:nvSpPr>
          <p:cNvPr id="221" name="TextBox 47">
            <a:extLst>
              <a:ext uri="{FF2B5EF4-FFF2-40B4-BE49-F238E27FC236}">
                <a16:creationId xmlns:a16="http://schemas.microsoft.com/office/drawing/2014/main" id="{B5A600C1-302C-4622-9CD2-89F4BC38B43B}"/>
              </a:ext>
            </a:extLst>
          </p:cNvPr>
          <p:cNvSpPr txBox="1"/>
          <p:nvPr/>
        </p:nvSpPr>
        <p:spPr>
          <a:xfrm>
            <a:off x="4525191" y="2346600"/>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03</a:t>
            </a:r>
          </a:p>
        </p:txBody>
      </p:sp>
      <p:sp>
        <p:nvSpPr>
          <p:cNvPr id="222" name="TextBox 48">
            <a:extLst>
              <a:ext uri="{FF2B5EF4-FFF2-40B4-BE49-F238E27FC236}">
                <a16:creationId xmlns:a16="http://schemas.microsoft.com/office/drawing/2014/main" id="{212DF7EB-ADA1-499C-B758-E017D1D548B1}"/>
              </a:ext>
            </a:extLst>
          </p:cNvPr>
          <p:cNvSpPr txBox="1"/>
          <p:nvPr/>
        </p:nvSpPr>
        <p:spPr>
          <a:xfrm>
            <a:off x="4525191" y="304144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04</a:t>
            </a:r>
          </a:p>
        </p:txBody>
      </p:sp>
      <p:sp>
        <p:nvSpPr>
          <p:cNvPr id="223" name="TextBox 49">
            <a:extLst>
              <a:ext uri="{FF2B5EF4-FFF2-40B4-BE49-F238E27FC236}">
                <a16:creationId xmlns:a16="http://schemas.microsoft.com/office/drawing/2014/main" id="{479762CE-6DDC-4C89-BC66-1DF627266BBE}"/>
              </a:ext>
            </a:extLst>
          </p:cNvPr>
          <p:cNvSpPr txBox="1"/>
          <p:nvPr/>
        </p:nvSpPr>
        <p:spPr>
          <a:xfrm>
            <a:off x="4525191" y="3746190"/>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05</a:t>
            </a:r>
          </a:p>
        </p:txBody>
      </p:sp>
      <p:sp>
        <p:nvSpPr>
          <p:cNvPr id="224" name="TextBox 50">
            <a:extLst>
              <a:ext uri="{FF2B5EF4-FFF2-40B4-BE49-F238E27FC236}">
                <a16:creationId xmlns:a16="http://schemas.microsoft.com/office/drawing/2014/main" id="{42A909E8-26F5-4B40-BC6E-AFBADA61F750}"/>
              </a:ext>
            </a:extLst>
          </p:cNvPr>
          <p:cNvSpPr txBox="1"/>
          <p:nvPr/>
        </p:nvSpPr>
        <p:spPr>
          <a:xfrm>
            <a:off x="4525191" y="4455851"/>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06</a:t>
            </a:r>
          </a:p>
        </p:txBody>
      </p:sp>
      <p:sp>
        <p:nvSpPr>
          <p:cNvPr id="225" name="TextBox 51">
            <a:extLst>
              <a:ext uri="{FF2B5EF4-FFF2-40B4-BE49-F238E27FC236}">
                <a16:creationId xmlns:a16="http://schemas.microsoft.com/office/drawing/2014/main" id="{B7E42E6C-BB50-4074-8940-6707F21C3009}"/>
              </a:ext>
            </a:extLst>
          </p:cNvPr>
          <p:cNvSpPr txBox="1"/>
          <p:nvPr/>
        </p:nvSpPr>
        <p:spPr>
          <a:xfrm>
            <a:off x="4525191" y="5149209"/>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07</a:t>
            </a:r>
          </a:p>
        </p:txBody>
      </p:sp>
      <p:sp>
        <p:nvSpPr>
          <p:cNvPr id="226" name="TextBox 52">
            <a:extLst>
              <a:ext uri="{FF2B5EF4-FFF2-40B4-BE49-F238E27FC236}">
                <a16:creationId xmlns:a16="http://schemas.microsoft.com/office/drawing/2014/main" id="{45F601FD-085F-4E1D-A0B8-50FE60633007}"/>
              </a:ext>
            </a:extLst>
          </p:cNvPr>
          <p:cNvSpPr txBox="1"/>
          <p:nvPr/>
        </p:nvSpPr>
        <p:spPr>
          <a:xfrm>
            <a:off x="4525191" y="5844531"/>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08</a:t>
            </a:r>
          </a:p>
        </p:txBody>
      </p:sp>
      <p:sp>
        <p:nvSpPr>
          <p:cNvPr id="236" name="TextBox 86">
            <a:extLst>
              <a:ext uri="{FF2B5EF4-FFF2-40B4-BE49-F238E27FC236}">
                <a16:creationId xmlns:a16="http://schemas.microsoft.com/office/drawing/2014/main" id="{A3B92523-FD10-49A6-BDB2-B2B81D2A4FE7}"/>
              </a:ext>
            </a:extLst>
          </p:cNvPr>
          <p:cNvSpPr txBox="1"/>
          <p:nvPr/>
        </p:nvSpPr>
        <p:spPr>
          <a:xfrm>
            <a:off x="5025155" y="1622662"/>
            <a:ext cx="3015212"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800" b="1" dirty="0">
                <a:solidFill>
                  <a:srgbClr val="FFFFFF"/>
                </a:solidFill>
                <a:latin typeface="Calibri Light" charset="0"/>
                <a:ea typeface="Calibri Light" charset="0"/>
                <a:cs typeface="Calibri Light" charset="0"/>
              </a:rPr>
              <a:t>Paste the file in  c:/MyWebIDE</a:t>
            </a:r>
            <a:endParaRPr kumimoji="0" lang="en-US" sz="1800" b="1" i="0" u="none" strike="noStrike" kern="1200" cap="none" spc="0" normalizeH="0" baseline="0" noProof="0" dirty="0">
              <a:ln>
                <a:noFill/>
              </a:ln>
              <a:solidFill>
                <a:srgbClr val="FFFFFF"/>
              </a:solidFill>
              <a:effectLst/>
              <a:uLnTx/>
              <a:uFillTx/>
              <a:latin typeface="Calibri Light" charset="0"/>
              <a:ea typeface="Calibri Light" charset="0"/>
              <a:cs typeface="Calibri Light" charset="0"/>
            </a:endParaRPr>
          </a:p>
        </p:txBody>
      </p:sp>
      <p:sp>
        <p:nvSpPr>
          <p:cNvPr id="237" name="TextBox 87">
            <a:extLst>
              <a:ext uri="{FF2B5EF4-FFF2-40B4-BE49-F238E27FC236}">
                <a16:creationId xmlns:a16="http://schemas.microsoft.com/office/drawing/2014/main" id="{C0A6CA75-3D46-4A14-A961-EDD365C7928E}"/>
              </a:ext>
            </a:extLst>
          </p:cNvPr>
          <p:cNvSpPr txBox="1"/>
          <p:nvPr/>
        </p:nvSpPr>
        <p:spPr>
          <a:xfrm>
            <a:off x="5083487" y="2375105"/>
            <a:ext cx="2750213"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Open</a:t>
            </a:r>
            <a:r>
              <a:rPr lang="en-US" sz="1800" b="1" dirty="0">
                <a:solidFill>
                  <a:srgbClr val="FFFFFF"/>
                </a:solidFill>
                <a:latin typeface="Calibri Light" charset="0"/>
                <a:ea typeface="Calibri Light" charset="0"/>
                <a:cs typeface="Calibri Light" charset="0"/>
              </a:rPr>
              <a:t> the extracted folder</a:t>
            </a:r>
            <a:endParaRPr kumimoji="0" lang="en-US" sz="1800" b="1" i="0" u="none" strike="noStrike" kern="1200" cap="none" spc="0" normalizeH="0" baseline="0" noProof="0" dirty="0">
              <a:ln>
                <a:noFill/>
              </a:ln>
              <a:solidFill>
                <a:srgbClr val="FFFFFF"/>
              </a:solidFill>
              <a:effectLst/>
              <a:uLnTx/>
              <a:uFillTx/>
              <a:latin typeface="Calibri Light" charset="0"/>
              <a:ea typeface="Calibri Light" charset="0"/>
              <a:cs typeface="Calibri Light" charset="0"/>
            </a:endParaRPr>
          </a:p>
        </p:txBody>
      </p:sp>
      <p:sp>
        <p:nvSpPr>
          <p:cNvPr id="238" name="TextBox 88">
            <a:extLst>
              <a:ext uri="{FF2B5EF4-FFF2-40B4-BE49-F238E27FC236}">
                <a16:creationId xmlns:a16="http://schemas.microsoft.com/office/drawing/2014/main" id="{69945318-1725-4104-8BAA-B967241D313B}"/>
              </a:ext>
            </a:extLst>
          </p:cNvPr>
          <p:cNvSpPr txBox="1"/>
          <p:nvPr/>
        </p:nvSpPr>
        <p:spPr>
          <a:xfrm>
            <a:off x="5104401" y="3074109"/>
            <a:ext cx="3236809"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800" b="1" dirty="0">
                <a:solidFill>
                  <a:srgbClr val="FFFFFF"/>
                </a:solidFill>
                <a:latin typeface="Calibri Light" charset="0"/>
                <a:ea typeface="Calibri Light" charset="0"/>
                <a:cs typeface="Calibri Light" charset="0"/>
              </a:rPr>
              <a:t>Run Orion.exe as administrator</a:t>
            </a:r>
            <a:endParaRPr kumimoji="0" lang="en-US" sz="1800" b="1" i="0" u="none" strike="noStrike" kern="1200" cap="none" spc="0" normalizeH="0" baseline="0" noProof="0" dirty="0">
              <a:ln>
                <a:noFill/>
              </a:ln>
              <a:solidFill>
                <a:srgbClr val="FFFFFF"/>
              </a:solidFill>
              <a:effectLst/>
              <a:uLnTx/>
              <a:uFillTx/>
              <a:latin typeface="Calibri Light" charset="0"/>
              <a:ea typeface="Calibri Light" charset="0"/>
              <a:cs typeface="Calibri Light" charset="0"/>
            </a:endParaRPr>
          </a:p>
        </p:txBody>
      </p:sp>
      <p:sp>
        <p:nvSpPr>
          <p:cNvPr id="239" name="TextBox 89">
            <a:extLst>
              <a:ext uri="{FF2B5EF4-FFF2-40B4-BE49-F238E27FC236}">
                <a16:creationId xmlns:a16="http://schemas.microsoft.com/office/drawing/2014/main" id="{13B710A9-5856-4FBF-9D28-0F2E7C3A03D4}"/>
              </a:ext>
            </a:extLst>
          </p:cNvPr>
          <p:cNvSpPr txBox="1"/>
          <p:nvPr/>
        </p:nvSpPr>
        <p:spPr>
          <a:xfrm>
            <a:off x="5122605" y="3759426"/>
            <a:ext cx="2038582"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800" b="1" dirty="0">
                <a:solidFill>
                  <a:srgbClr val="FFFFFF"/>
                </a:solidFill>
                <a:latin typeface="Calibri Light" charset="0"/>
                <a:ea typeface="Calibri Light" charset="0"/>
                <a:cs typeface="Calibri Light" charset="0"/>
              </a:rPr>
              <a:t>Create a shortcut</a:t>
            </a:r>
            <a:endParaRPr kumimoji="0" lang="en-US" sz="1800" b="1" i="0" u="none" strike="noStrike" kern="1200" cap="none" spc="0" normalizeH="0" baseline="0" noProof="0" dirty="0">
              <a:ln>
                <a:noFill/>
              </a:ln>
              <a:solidFill>
                <a:srgbClr val="FFFFFF"/>
              </a:solidFill>
              <a:effectLst/>
              <a:uLnTx/>
              <a:uFillTx/>
              <a:latin typeface="Calibri Light" charset="0"/>
              <a:ea typeface="Calibri Light" charset="0"/>
              <a:cs typeface="Calibri Light" charset="0"/>
            </a:endParaRPr>
          </a:p>
        </p:txBody>
      </p:sp>
      <p:sp>
        <p:nvSpPr>
          <p:cNvPr id="240" name="TextBox 90">
            <a:extLst>
              <a:ext uri="{FF2B5EF4-FFF2-40B4-BE49-F238E27FC236}">
                <a16:creationId xmlns:a16="http://schemas.microsoft.com/office/drawing/2014/main" id="{B30B18CA-CFAA-4300-B26B-B95FD8D1BE69}"/>
              </a:ext>
            </a:extLst>
          </p:cNvPr>
          <p:cNvSpPr txBox="1"/>
          <p:nvPr/>
        </p:nvSpPr>
        <p:spPr>
          <a:xfrm>
            <a:off x="5147735" y="4477781"/>
            <a:ext cx="2519076"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Now start the Orion</a:t>
            </a:r>
            <a:r>
              <a:rPr lang="en-US" sz="1800" b="1" dirty="0">
                <a:solidFill>
                  <a:srgbClr val="FFFFFF"/>
                </a:solidFill>
                <a:latin typeface="Calibri Light" charset="0"/>
                <a:ea typeface="Calibri Light" charset="0"/>
                <a:cs typeface="Calibri Light" charset="0"/>
              </a:rPr>
              <a:t>.exe</a:t>
            </a:r>
            <a:endParaRPr kumimoji="0" lang="en-US" sz="1800" b="1" i="0" u="none" strike="noStrike" kern="1200" cap="none" spc="0" normalizeH="0" baseline="0" noProof="0" dirty="0">
              <a:ln>
                <a:noFill/>
              </a:ln>
              <a:solidFill>
                <a:srgbClr val="FFFFFF"/>
              </a:solidFill>
              <a:effectLst/>
              <a:uLnTx/>
              <a:uFillTx/>
              <a:latin typeface="Calibri Light" charset="0"/>
              <a:ea typeface="Calibri Light" charset="0"/>
              <a:cs typeface="Calibri Light" charset="0"/>
            </a:endParaRPr>
          </a:p>
        </p:txBody>
      </p:sp>
      <p:sp>
        <p:nvSpPr>
          <p:cNvPr id="241" name="TextBox 91">
            <a:extLst>
              <a:ext uri="{FF2B5EF4-FFF2-40B4-BE49-F238E27FC236}">
                <a16:creationId xmlns:a16="http://schemas.microsoft.com/office/drawing/2014/main" id="{61F43F69-05C5-4F03-BF0F-9994AA55F396}"/>
              </a:ext>
            </a:extLst>
          </p:cNvPr>
          <p:cNvSpPr txBox="1"/>
          <p:nvPr/>
        </p:nvSpPr>
        <p:spPr>
          <a:xfrm>
            <a:off x="5210630" y="5176786"/>
            <a:ext cx="2760657"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Don’t close the </a:t>
            </a:r>
            <a:r>
              <a:rPr kumimoji="0" lang="en-US" sz="1800" b="1" i="0" u="none" strike="noStrike" kern="1200" cap="none" spc="0" normalizeH="0" baseline="0" noProof="0" dirty="0" err="1">
                <a:ln>
                  <a:noFill/>
                </a:ln>
                <a:solidFill>
                  <a:srgbClr val="FFFFFF"/>
                </a:solidFill>
                <a:effectLst/>
                <a:uLnTx/>
                <a:uFillTx/>
                <a:latin typeface="Calibri Light" charset="0"/>
                <a:ea typeface="Calibri Light" charset="0"/>
                <a:cs typeface="Calibri Light" charset="0"/>
              </a:rPr>
              <a:t>cmd</a:t>
            </a:r>
            <a:r>
              <a:rPr kumimoji="0" lang="en-US" sz="1800" b="1"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 window</a:t>
            </a:r>
          </a:p>
        </p:txBody>
      </p:sp>
      <p:sp>
        <p:nvSpPr>
          <p:cNvPr id="242" name="TextBox 92">
            <a:extLst>
              <a:ext uri="{FF2B5EF4-FFF2-40B4-BE49-F238E27FC236}">
                <a16:creationId xmlns:a16="http://schemas.microsoft.com/office/drawing/2014/main" id="{6FB95D82-1F93-442D-A8DC-5BBEDCD6DC6C}"/>
              </a:ext>
            </a:extLst>
          </p:cNvPr>
          <p:cNvSpPr txBox="1"/>
          <p:nvPr/>
        </p:nvSpPr>
        <p:spPr>
          <a:xfrm>
            <a:off x="5210630" y="5848967"/>
            <a:ext cx="2055244"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Go to Browser</a:t>
            </a:r>
          </a:p>
        </p:txBody>
      </p:sp>
      <p:sp>
        <p:nvSpPr>
          <p:cNvPr id="243" name="TextBox 96">
            <a:extLst>
              <a:ext uri="{FF2B5EF4-FFF2-40B4-BE49-F238E27FC236}">
                <a16:creationId xmlns:a16="http://schemas.microsoft.com/office/drawing/2014/main" id="{60CB8082-3E2C-4DA1-B19A-DB0E0A9A41FB}"/>
              </a:ext>
            </a:extLst>
          </p:cNvPr>
          <p:cNvSpPr txBox="1"/>
          <p:nvPr/>
        </p:nvSpPr>
        <p:spPr>
          <a:xfrm>
            <a:off x="8200214" y="1573940"/>
            <a:ext cx="3180463" cy="52322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lumMod val="75000"/>
                    <a:lumOff val="25000"/>
                  </a:srgbClr>
                </a:solidFill>
                <a:effectLst/>
                <a:uLnTx/>
                <a:uFillTx/>
                <a:ea typeface="Calibri Light" charset="0"/>
                <a:cs typeface="Calibri Light" charset="0"/>
              </a:rPr>
              <a:t>Extract the file in the folder using </a:t>
            </a:r>
          </a:p>
          <a:p>
            <a:pPr marL="0" marR="0" lvl="0" indent="0" algn="l" defTabSz="1218987" rtl="0" eaLnBrk="1" fontAlgn="auto" latinLnBrk="0" hangingPunct="1">
              <a:lnSpc>
                <a:spcPct val="100000"/>
              </a:lnSpc>
              <a:spcBef>
                <a:spcPts val="0"/>
              </a:spcBef>
              <a:spcAft>
                <a:spcPts val="0"/>
              </a:spcAft>
              <a:buClrTx/>
              <a:buSzTx/>
              <a:buFontTx/>
              <a:buNone/>
              <a:tabLst/>
              <a:defRPr/>
            </a:pPr>
            <a:r>
              <a:rPr lang="en-US" sz="1400" kern="0" dirty="0">
                <a:solidFill>
                  <a:srgbClr val="000000">
                    <a:lumMod val="75000"/>
                    <a:lumOff val="25000"/>
                  </a:srgbClr>
                </a:solidFill>
                <a:ea typeface="Calibri Light" charset="0"/>
                <a:cs typeface="Calibri Light" charset="0"/>
              </a:rPr>
              <a:t>WinRAR software (it will take 5-10 min)</a:t>
            </a:r>
            <a:endParaRPr kumimoji="0" lang="en-US" sz="1100" b="0" i="0" u="none" strike="noStrike" kern="1200" cap="none" spc="0" normalizeH="0" baseline="0" noProof="0" dirty="0">
              <a:ln>
                <a:noFill/>
              </a:ln>
              <a:solidFill>
                <a:srgbClr val="000000">
                  <a:lumMod val="75000"/>
                  <a:lumOff val="25000"/>
                </a:srgbClr>
              </a:solidFill>
              <a:effectLst/>
              <a:uLnTx/>
              <a:uFillTx/>
              <a:ea typeface="Calibri Light" charset="0"/>
              <a:cs typeface="Calibri Light" charset="0"/>
            </a:endParaRPr>
          </a:p>
        </p:txBody>
      </p:sp>
      <p:sp>
        <p:nvSpPr>
          <p:cNvPr id="244" name="TextBox 97">
            <a:extLst>
              <a:ext uri="{FF2B5EF4-FFF2-40B4-BE49-F238E27FC236}">
                <a16:creationId xmlns:a16="http://schemas.microsoft.com/office/drawing/2014/main" id="{E2E02282-C59A-436E-8F06-7850328A05FB}"/>
              </a:ext>
            </a:extLst>
          </p:cNvPr>
          <p:cNvSpPr txBox="1"/>
          <p:nvPr/>
        </p:nvSpPr>
        <p:spPr>
          <a:xfrm>
            <a:off x="8061480" y="2176364"/>
            <a:ext cx="3576337" cy="73866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ea typeface="Calibri Light" charset="0"/>
                <a:cs typeface="Calibri Light" charset="0"/>
              </a:rPr>
              <a:t>After extraction we will see a folder named eclipse  and inside it </a:t>
            </a:r>
            <a:r>
              <a:rPr lang="en-US" sz="1400" dirty="0">
                <a:solidFill>
                  <a:srgbClr val="000000">
                    <a:lumMod val="75000"/>
                    <a:lumOff val="25000"/>
                  </a:srgbClr>
                </a:solidFill>
                <a:ea typeface="Calibri Light" charset="0"/>
                <a:cs typeface="Calibri Light" charset="0"/>
              </a:rPr>
              <a:t>there is a file named </a:t>
            </a:r>
            <a:r>
              <a:rPr lang="en-US" sz="1400" b="1" dirty="0">
                <a:solidFill>
                  <a:srgbClr val="000000">
                    <a:lumMod val="75000"/>
                    <a:lumOff val="25000"/>
                  </a:srgbClr>
                </a:solidFill>
                <a:ea typeface="Calibri Light" charset="0"/>
                <a:cs typeface="Calibri Light" charset="0"/>
              </a:rPr>
              <a:t>orion.exe</a:t>
            </a:r>
            <a:endParaRPr kumimoji="0" lang="en-US" sz="1400" b="1" i="0" u="none" strike="noStrike" kern="1200" cap="none" spc="0" normalizeH="0" baseline="0" noProof="0" dirty="0">
              <a:ln>
                <a:noFill/>
              </a:ln>
              <a:solidFill>
                <a:srgbClr val="000000">
                  <a:lumMod val="75000"/>
                  <a:lumOff val="25000"/>
                </a:srgbClr>
              </a:solidFill>
              <a:effectLst/>
              <a:uLnTx/>
              <a:uFillTx/>
              <a:ea typeface="Calibri Light" charset="0"/>
              <a:cs typeface="Calibri Light" charset="0"/>
            </a:endParaRPr>
          </a:p>
        </p:txBody>
      </p:sp>
      <p:sp>
        <p:nvSpPr>
          <p:cNvPr id="245" name="TextBox 98">
            <a:extLst>
              <a:ext uri="{FF2B5EF4-FFF2-40B4-BE49-F238E27FC236}">
                <a16:creationId xmlns:a16="http://schemas.microsoft.com/office/drawing/2014/main" id="{3E1468A4-34B5-42DA-8C5A-34C661EEC823}"/>
              </a:ext>
            </a:extLst>
          </p:cNvPr>
          <p:cNvSpPr txBox="1"/>
          <p:nvPr/>
        </p:nvSpPr>
        <p:spPr>
          <a:xfrm>
            <a:off x="8446925" y="2993277"/>
            <a:ext cx="2858988" cy="523220"/>
          </a:xfrm>
          <a:prstGeom prst="rect">
            <a:avLst/>
          </a:prstGeom>
          <a:noFill/>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400" dirty="0">
                <a:solidFill>
                  <a:srgbClr val="000000">
                    <a:lumMod val="75000"/>
                    <a:lumOff val="25000"/>
                  </a:srgbClr>
                </a:solidFill>
                <a:ea typeface="Calibri Light" charset="0"/>
                <a:cs typeface="Calibri Light" charset="0"/>
              </a:rPr>
              <a:t>Right click on orion.exe and run it as </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ea typeface="Calibri Light" charset="0"/>
                <a:cs typeface="Calibri Light" charset="0"/>
              </a:rPr>
              <a:t>Administrator and press OK</a:t>
            </a:r>
          </a:p>
        </p:txBody>
      </p:sp>
      <p:sp>
        <p:nvSpPr>
          <p:cNvPr id="246" name="TextBox 99">
            <a:extLst>
              <a:ext uri="{FF2B5EF4-FFF2-40B4-BE49-F238E27FC236}">
                <a16:creationId xmlns:a16="http://schemas.microsoft.com/office/drawing/2014/main" id="{F084A544-D7C8-4C3C-AB48-0AC2798CF614}"/>
              </a:ext>
            </a:extLst>
          </p:cNvPr>
          <p:cNvSpPr txBox="1"/>
          <p:nvPr/>
        </p:nvSpPr>
        <p:spPr>
          <a:xfrm>
            <a:off x="7475236" y="3708076"/>
            <a:ext cx="3815468" cy="523220"/>
          </a:xfrm>
          <a:prstGeom prst="rect">
            <a:avLst/>
          </a:prstGeom>
          <a:noFill/>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lumMod val="75000"/>
                    <a:lumOff val="25000"/>
                  </a:srgbClr>
                </a:solidFill>
                <a:effectLst/>
                <a:uLnTx/>
                <a:uFillTx/>
                <a:ea typeface="Calibri Light" charset="0"/>
                <a:cs typeface="Calibri Light" charset="0"/>
              </a:rPr>
              <a:t>Create a Shortcut of Orion</a:t>
            </a:r>
            <a:r>
              <a:rPr lang="en-US" sz="1400" kern="0" dirty="0">
                <a:solidFill>
                  <a:srgbClr val="000000">
                    <a:lumMod val="75000"/>
                    <a:lumOff val="25000"/>
                  </a:srgbClr>
                </a:solidFill>
                <a:ea typeface="Calibri Light" charset="0"/>
                <a:cs typeface="Calibri Light" charset="0"/>
              </a:rPr>
              <a:t>.exe on the desktop for </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lumMod val="75000"/>
                    <a:lumOff val="25000"/>
                  </a:srgbClr>
                </a:solidFill>
                <a:effectLst/>
                <a:uLnTx/>
                <a:uFillTx/>
                <a:ea typeface="Calibri Light" charset="0"/>
                <a:cs typeface="Calibri Light" charset="0"/>
              </a:rPr>
              <a:t>the your</a:t>
            </a:r>
            <a:r>
              <a:rPr lang="en-US" sz="1400" kern="0" dirty="0">
                <a:solidFill>
                  <a:srgbClr val="000000">
                    <a:lumMod val="75000"/>
                    <a:lumOff val="25000"/>
                  </a:srgbClr>
                </a:solidFill>
                <a:ea typeface="Calibri Light" charset="0"/>
                <a:cs typeface="Calibri Light" charset="0"/>
              </a:rPr>
              <a:t> convenience. (Optional)</a:t>
            </a:r>
            <a:endParaRPr kumimoji="0" lang="en-US" sz="1400" b="0" i="0" u="none" strike="noStrike" kern="1200" cap="none" spc="0" normalizeH="0" baseline="0" noProof="0" dirty="0">
              <a:ln>
                <a:noFill/>
              </a:ln>
              <a:solidFill>
                <a:srgbClr val="000000">
                  <a:lumMod val="75000"/>
                  <a:lumOff val="25000"/>
                </a:srgbClr>
              </a:solidFill>
              <a:effectLst/>
              <a:uLnTx/>
              <a:uFillTx/>
              <a:ea typeface="Calibri Light" charset="0"/>
              <a:cs typeface="Calibri Light" charset="0"/>
            </a:endParaRPr>
          </a:p>
        </p:txBody>
      </p:sp>
      <p:sp>
        <p:nvSpPr>
          <p:cNvPr id="247" name="TextBox 100">
            <a:extLst>
              <a:ext uri="{FF2B5EF4-FFF2-40B4-BE49-F238E27FC236}">
                <a16:creationId xmlns:a16="http://schemas.microsoft.com/office/drawing/2014/main" id="{9C99469B-FFE8-421C-AEDC-8D87D3875837}"/>
              </a:ext>
            </a:extLst>
          </p:cNvPr>
          <p:cNvSpPr txBox="1"/>
          <p:nvPr/>
        </p:nvSpPr>
        <p:spPr>
          <a:xfrm>
            <a:off x="8341210" y="4444217"/>
            <a:ext cx="3303212" cy="307777"/>
          </a:xfrm>
          <a:prstGeom prst="rect">
            <a:avLst/>
          </a:prstGeom>
          <a:noFill/>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ea typeface="Calibri Light" charset="0"/>
                <a:cs typeface="Calibri Light" charset="0"/>
              </a:rPr>
              <a:t>Start the Orion</a:t>
            </a:r>
            <a:r>
              <a:rPr lang="en-US" sz="1400" dirty="0">
                <a:solidFill>
                  <a:srgbClr val="000000">
                    <a:lumMod val="75000"/>
                    <a:lumOff val="25000"/>
                  </a:srgbClr>
                </a:solidFill>
                <a:ea typeface="Calibri Light" charset="0"/>
                <a:cs typeface="Calibri Light" charset="0"/>
              </a:rPr>
              <a:t>.exe by double clicking on it.</a:t>
            </a:r>
            <a:endParaRPr kumimoji="0" lang="en-US" sz="1400" b="0" i="0" u="none" strike="noStrike" kern="1200" cap="none" spc="0" normalizeH="0" baseline="0" noProof="0" dirty="0">
              <a:ln>
                <a:noFill/>
              </a:ln>
              <a:solidFill>
                <a:srgbClr val="000000">
                  <a:lumMod val="75000"/>
                  <a:lumOff val="25000"/>
                </a:srgbClr>
              </a:solidFill>
              <a:effectLst/>
              <a:uLnTx/>
              <a:uFillTx/>
              <a:ea typeface="Calibri Light" charset="0"/>
              <a:cs typeface="Calibri Light" charset="0"/>
            </a:endParaRPr>
          </a:p>
        </p:txBody>
      </p:sp>
      <p:sp>
        <p:nvSpPr>
          <p:cNvPr id="248" name="TextBox 101">
            <a:extLst>
              <a:ext uri="{FF2B5EF4-FFF2-40B4-BE49-F238E27FC236}">
                <a16:creationId xmlns:a16="http://schemas.microsoft.com/office/drawing/2014/main" id="{416B0019-4354-44C2-968C-57ED6F284E42}"/>
              </a:ext>
            </a:extLst>
          </p:cNvPr>
          <p:cNvSpPr txBox="1"/>
          <p:nvPr/>
        </p:nvSpPr>
        <p:spPr>
          <a:xfrm>
            <a:off x="8049700" y="5111463"/>
            <a:ext cx="3499676" cy="523220"/>
          </a:xfrm>
          <a:prstGeom prst="rect">
            <a:avLst/>
          </a:prstGeom>
          <a:noFill/>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lumMod val="75000"/>
                    <a:lumOff val="25000"/>
                  </a:srgbClr>
                </a:solidFill>
                <a:effectLst/>
                <a:uLnTx/>
                <a:uFillTx/>
                <a:ea typeface="Calibri Light" charset="0"/>
                <a:cs typeface="Calibri Light" charset="0"/>
              </a:rPr>
              <a:t>Do not close the command window once it is </a:t>
            </a:r>
          </a:p>
          <a:p>
            <a:pPr marL="0" marR="0" lvl="0" indent="0" algn="l" defTabSz="1218987" rtl="0" eaLnBrk="1" fontAlgn="auto" latinLnBrk="0" hangingPunct="1">
              <a:lnSpc>
                <a:spcPct val="100000"/>
              </a:lnSpc>
              <a:spcBef>
                <a:spcPts val="0"/>
              </a:spcBef>
              <a:spcAft>
                <a:spcPts val="0"/>
              </a:spcAft>
              <a:buClrTx/>
              <a:buSzTx/>
              <a:buFontTx/>
              <a:buNone/>
              <a:tabLst/>
              <a:defRPr/>
            </a:pPr>
            <a:r>
              <a:rPr lang="en-US" sz="1400" kern="0" dirty="0">
                <a:solidFill>
                  <a:srgbClr val="000000">
                    <a:lumMod val="75000"/>
                    <a:lumOff val="25000"/>
                  </a:srgbClr>
                </a:solidFill>
                <a:ea typeface="Calibri Light" charset="0"/>
                <a:cs typeface="Calibri Light" charset="0"/>
              </a:rPr>
              <a:t>Started.</a:t>
            </a:r>
            <a:endParaRPr kumimoji="0" lang="en-US" sz="1400" b="0" i="0" u="none" strike="noStrike" kern="1200" cap="none" spc="0" normalizeH="0" baseline="0" noProof="0" dirty="0">
              <a:ln>
                <a:noFill/>
              </a:ln>
              <a:solidFill>
                <a:srgbClr val="000000">
                  <a:lumMod val="75000"/>
                  <a:lumOff val="25000"/>
                </a:srgbClr>
              </a:solidFill>
              <a:effectLst/>
              <a:uLnTx/>
              <a:uFillTx/>
              <a:ea typeface="Calibri Light" charset="0"/>
              <a:cs typeface="Calibri Light" charset="0"/>
            </a:endParaRPr>
          </a:p>
        </p:txBody>
      </p:sp>
      <p:sp>
        <p:nvSpPr>
          <p:cNvPr id="249" name="TextBox 102">
            <a:extLst>
              <a:ext uri="{FF2B5EF4-FFF2-40B4-BE49-F238E27FC236}">
                <a16:creationId xmlns:a16="http://schemas.microsoft.com/office/drawing/2014/main" id="{4CFF7EC7-0AAA-4FCC-B2C3-0C4C887967EF}"/>
              </a:ext>
            </a:extLst>
          </p:cNvPr>
          <p:cNvSpPr txBox="1"/>
          <p:nvPr/>
        </p:nvSpPr>
        <p:spPr>
          <a:xfrm>
            <a:off x="7543156" y="5806618"/>
            <a:ext cx="4477893" cy="553998"/>
          </a:xfrm>
          <a:prstGeom prst="rect">
            <a:avLst/>
          </a:prstGeom>
          <a:noFill/>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ea typeface="Calibri Light" charset="0"/>
                <a:cs typeface="Calibri Light" charset="0"/>
              </a:rPr>
              <a:t>Once the orion.exe is started go to your browser and</a:t>
            </a:r>
          </a:p>
          <a:p>
            <a:pPr marL="0" marR="0" lvl="0" indent="0" algn="l" defTabSz="1218987" rtl="0" eaLnBrk="1" fontAlgn="auto" latinLnBrk="0" hangingPunct="1">
              <a:lnSpc>
                <a:spcPct val="100000"/>
              </a:lnSpc>
              <a:spcBef>
                <a:spcPts val="0"/>
              </a:spcBef>
              <a:spcAft>
                <a:spcPts val="0"/>
              </a:spcAft>
              <a:buClrTx/>
              <a:buSzTx/>
              <a:buFontTx/>
              <a:buNone/>
              <a:tabLst/>
              <a:defRPr/>
            </a:pPr>
            <a:r>
              <a:rPr lang="en-US" sz="1400" dirty="0">
                <a:solidFill>
                  <a:srgbClr val="000000">
                    <a:lumMod val="75000"/>
                    <a:lumOff val="25000"/>
                  </a:srgbClr>
                </a:solidFill>
                <a:ea typeface="Calibri Light" charset="0"/>
                <a:cs typeface="Calibri Light" charset="0"/>
              </a:rPr>
              <a:t>Open link</a:t>
            </a:r>
            <a:r>
              <a:rPr lang="en-US" sz="1600" dirty="0">
                <a:solidFill>
                  <a:srgbClr val="000000">
                    <a:lumMod val="75000"/>
                    <a:lumOff val="25000"/>
                  </a:srgbClr>
                </a:solidFill>
                <a:ea typeface="Calibri Light" charset="0"/>
                <a:cs typeface="Calibri Light" charset="0"/>
              </a:rPr>
              <a:t>:- </a:t>
            </a:r>
            <a:r>
              <a:rPr lang="en-US" sz="1600" dirty="0">
                <a:hlinkClick r:id="rId4" tooltip="http://localhost:8080/webide/index.html"/>
              </a:rPr>
              <a:t>http://localhost:8080/webide/index.html</a:t>
            </a:r>
            <a:endParaRPr kumimoji="0" lang="en-US" sz="1600" b="0" i="0" u="none" strike="noStrike" kern="1200" cap="none" spc="0" normalizeH="0" baseline="0" noProof="0" dirty="0">
              <a:ln>
                <a:noFill/>
              </a:ln>
              <a:solidFill>
                <a:srgbClr val="000000">
                  <a:lumMod val="75000"/>
                  <a:lumOff val="25000"/>
                </a:srgbClr>
              </a:solidFill>
              <a:effectLst/>
              <a:uLnTx/>
              <a:uFillTx/>
              <a:ea typeface="Calibri Light" charset="0"/>
              <a:cs typeface="Calibri Light" charset="0"/>
            </a:endParaRPr>
          </a:p>
        </p:txBody>
      </p:sp>
      <p:cxnSp>
        <p:nvCxnSpPr>
          <p:cNvPr id="250" name="Straight Connector 249">
            <a:extLst>
              <a:ext uri="{FF2B5EF4-FFF2-40B4-BE49-F238E27FC236}">
                <a16:creationId xmlns:a16="http://schemas.microsoft.com/office/drawing/2014/main" id="{7443854D-5164-494E-AA65-AED193A13BAF}"/>
              </a:ext>
            </a:extLst>
          </p:cNvPr>
          <p:cNvCxnSpPr/>
          <p:nvPr/>
        </p:nvCxnSpPr>
        <p:spPr>
          <a:xfrm flipV="1">
            <a:off x="4525191" y="1487548"/>
            <a:ext cx="6892195" cy="3045"/>
          </a:xfrm>
          <a:prstGeom prst="line">
            <a:avLst/>
          </a:prstGeom>
          <a:noFill/>
          <a:ln w="9525" cap="flat" cmpd="sng" algn="ctr">
            <a:solidFill>
              <a:srgbClr val="6BC2ED">
                <a:lumMod val="40000"/>
                <a:lumOff val="60000"/>
              </a:srgbClr>
            </a:solidFill>
            <a:prstDash val="solid"/>
          </a:ln>
          <a:effectLst/>
        </p:spPr>
      </p:cxnSp>
      <p:cxnSp>
        <p:nvCxnSpPr>
          <p:cNvPr id="251" name="Straight Connector 250">
            <a:extLst>
              <a:ext uri="{FF2B5EF4-FFF2-40B4-BE49-F238E27FC236}">
                <a16:creationId xmlns:a16="http://schemas.microsoft.com/office/drawing/2014/main" id="{828C1FA2-364D-432B-B7A0-3597588F91FE}"/>
              </a:ext>
            </a:extLst>
          </p:cNvPr>
          <p:cNvCxnSpPr/>
          <p:nvPr/>
        </p:nvCxnSpPr>
        <p:spPr>
          <a:xfrm flipV="1">
            <a:off x="4525191" y="2188837"/>
            <a:ext cx="6892195" cy="3045"/>
          </a:xfrm>
          <a:prstGeom prst="line">
            <a:avLst/>
          </a:prstGeom>
          <a:noFill/>
          <a:ln w="9525" cap="flat" cmpd="sng" algn="ctr">
            <a:solidFill>
              <a:srgbClr val="6BC2ED">
                <a:lumMod val="40000"/>
                <a:lumOff val="60000"/>
              </a:srgbClr>
            </a:solidFill>
            <a:prstDash val="solid"/>
          </a:ln>
          <a:effectLst/>
        </p:spPr>
      </p:cxnSp>
      <p:cxnSp>
        <p:nvCxnSpPr>
          <p:cNvPr id="252" name="Straight Connector 251">
            <a:extLst>
              <a:ext uri="{FF2B5EF4-FFF2-40B4-BE49-F238E27FC236}">
                <a16:creationId xmlns:a16="http://schemas.microsoft.com/office/drawing/2014/main" id="{5CB16680-D95D-405E-95B5-D4257086ACF9}"/>
              </a:ext>
            </a:extLst>
          </p:cNvPr>
          <p:cNvCxnSpPr/>
          <p:nvPr/>
        </p:nvCxnSpPr>
        <p:spPr>
          <a:xfrm flipV="1">
            <a:off x="4525191" y="2888791"/>
            <a:ext cx="6892195" cy="3045"/>
          </a:xfrm>
          <a:prstGeom prst="line">
            <a:avLst/>
          </a:prstGeom>
          <a:noFill/>
          <a:ln w="9525" cap="flat" cmpd="sng" algn="ctr">
            <a:solidFill>
              <a:srgbClr val="6BC2ED">
                <a:lumMod val="40000"/>
                <a:lumOff val="60000"/>
              </a:srgbClr>
            </a:solidFill>
            <a:prstDash val="solid"/>
          </a:ln>
          <a:effectLst/>
        </p:spPr>
      </p:cxnSp>
      <p:cxnSp>
        <p:nvCxnSpPr>
          <p:cNvPr id="253" name="Straight Connector 252">
            <a:extLst>
              <a:ext uri="{FF2B5EF4-FFF2-40B4-BE49-F238E27FC236}">
                <a16:creationId xmlns:a16="http://schemas.microsoft.com/office/drawing/2014/main" id="{21E7EA84-E1FF-4EA1-AAC6-2CA828A223F4}"/>
              </a:ext>
            </a:extLst>
          </p:cNvPr>
          <p:cNvCxnSpPr/>
          <p:nvPr/>
        </p:nvCxnSpPr>
        <p:spPr>
          <a:xfrm flipV="1">
            <a:off x="4525191" y="3593625"/>
            <a:ext cx="6892195" cy="3045"/>
          </a:xfrm>
          <a:prstGeom prst="line">
            <a:avLst/>
          </a:prstGeom>
          <a:noFill/>
          <a:ln w="9525" cap="flat" cmpd="sng" algn="ctr">
            <a:solidFill>
              <a:srgbClr val="6BC2ED">
                <a:lumMod val="40000"/>
                <a:lumOff val="60000"/>
              </a:srgbClr>
            </a:solidFill>
            <a:prstDash val="solid"/>
          </a:ln>
          <a:effectLst/>
        </p:spPr>
      </p:cxnSp>
      <p:cxnSp>
        <p:nvCxnSpPr>
          <p:cNvPr id="254" name="Straight Connector 253">
            <a:extLst>
              <a:ext uri="{FF2B5EF4-FFF2-40B4-BE49-F238E27FC236}">
                <a16:creationId xmlns:a16="http://schemas.microsoft.com/office/drawing/2014/main" id="{395A6A65-BC5F-488C-B508-2524FE0225C0}"/>
              </a:ext>
            </a:extLst>
          </p:cNvPr>
          <p:cNvCxnSpPr/>
          <p:nvPr/>
        </p:nvCxnSpPr>
        <p:spPr>
          <a:xfrm flipV="1">
            <a:off x="4525191" y="4293736"/>
            <a:ext cx="6892195" cy="3045"/>
          </a:xfrm>
          <a:prstGeom prst="line">
            <a:avLst/>
          </a:prstGeom>
          <a:noFill/>
          <a:ln w="9525" cap="flat" cmpd="sng" algn="ctr">
            <a:solidFill>
              <a:srgbClr val="6BC2ED">
                <a:lumMod val="40000"/>
                <a:lumOff val="60000"/>
              </a:srgbClr>
            </a:solidFill>
            <a:prstDash val="solid"/>
          </a:ln>
          <a:effectLst/>
        </p:spPr>
      </p:cxnSp>
      <p:cxnSp>
        <p:nvCxnSpPr>
          <p:cNvPr id="255" name="Straight Connector 254">
            <a:extLst>
              <a:ext uri="{FF2B5EF4-FFF2-40B4-BE49-F238E27FC236}">
                <a16:creationId xmlns:a16="http://schemas.microsoft.com/office/drawing/2014/main" id="{F75903E2-9B0F-40B8-ADA9-4B395169DB83}"/>
              </a:ext>
            </a:extLst>
          </p:cNvPr>
          <p:cNvCxnSpPr/>
          <p:nvPr/>
        </p:nvCxnSpPr>
        <p:spPr>
          <a:xfrm flipV="1">
            <a:off x="4525191" y="4995951"/>
            <a:ext cx="6892195" cy="3045"/>
          </a:xfrm>
          <a:prstGeom prst="line">
            <a:avLst/>
          </a:prstGeom>
          <a:noFill/>
          <a:ln w="9525" cap="flat" cmpd="sng" algn="ctr">
            <a:solidFill>
              <a:srgbClr val="6BC2ED">
                <a:lumMod val="40000"/>
                <a:lumOff val="60000"/>
              </a:srgbClr>
            </a:solidFill>
            <a:prstDash val="solid"/>
          </a:ln>
          <a:effectLst/>
        </p:spPr>
      </p:cxnSp>
      <p:cxnSp>
        <p:nvCxnSpPr>
          <p:cNvPr id="256" name="Straight Connector 255">
            <a:extLst>
              <a:ext uri="{FF2B5EF4-FFF2-40B4-BE49-F238E27FC236}">
                <a16:creationId xmlns:a16="http://schemas.microsoft.com/office/drawing/2014/main" id="{69429061-66B4-4764-A518-F2DF188D29BC}"/>
              </a:ext>
            </a:extLst>
          </p:cNvPr>
          <p:cNvCxnSpPr/>
          <p:nvPr/>
        </p:nvCxnSpPr>
        <p:spPr>
          <a:xfrm flipV="1">
            <a:off x="4525191" y="5689846"/>
            <a:ext cx="6892195" cy="3045"/>
          </a:xfrm>
          <a:prstGeom prst="line">
            <a:avLst/>
          </a:prstGeom>
          <a:noFill/>
          <a:ln w="9525" cap="flat" cmpd="sng" algn="ctr">
            <a:solidFill>
              <a:srgbClr val="6BC2ED">
                <a:lumMod val="40000"/>
                <a:lumOff val="60000"/>
              </a:srgbClr>
            </a:solidFill>
            <a:prstDash val="solid"/>
          </a:ln>
          <a:effectLst/>
        </p:spPr>
      </p:cxnSp>
      <p:sp>
        <p:nvSpPr>
          <p:cNvPr id="7" name="TextBox 6">
            <a:extLst>
              <a:ext uri="{FF2B5EF4-FFF2-40B4-BE49-F238E27FC236}">
                <a16:creationId xmlns:a16="http://schemas.microsoft.com/office/drawing/2014/main" id="{FD7AE911-957E-474B-9F25-208B1C8CD73C}"/>
              </a:ext>
            </a:extLst>
          </p:cNvPr>
          <p:cNvSpPr txBox="1"/>
          <p:nvPr/>
        </p:nvSpPr>
        <p:spPr>
          <a:xfrm>
            <a:off x="1273631" y="4562449"/>
            <a:ext cx="2543763" cy="2062103"/>
          </a:xfrm>
          <a:prstGeom prst="rect">
            <a:avLst/>
          </a:prstGeom>
          <a:noFill/>
        </p:spPr>
        <p:txBody>
          <a:bodyPr wrap="square" rtlCol="0">
            <a:spAutoFit/>
          </a:bodyPr>
          <a:lstStyle/>
          <a:p>
            <a:r>
              <a:rPr lang="en-US" sz="1600" dirty="0"/>
              <a:t>Prerequisites:-</a:t>
            </a:r>
          </a:p>
          <a:p>
            <a:pPr marL="342900" indent="-342900">
              <a:buAutoNum type="arabicPeriod"/>
            </a:pPr>
            <a:r>
              <a:rPr lang="en-US" sz="1600" dirty="0"/>
              <a:t>Must have </a:t>
            </a:r>
            <a:r>
              <a:rPr lang="en-US" sz="1600" b="1" dirty="0"/>
              <a:t>JDK</a:t>
            </a:r>
            <a:r>
              <a:rPr lang="en-US" sz="1600" dirty="0"/>
              <a:t> 1.8 in System.</a:t>
            </a:r>
          </a:p>
          <a:p>
            <a:pPr marL="342900" indent="-342900">
              <a:buAutoNum type="arabicPeriod"/>
            </a:pPr>
            <a:r>
              <a:rPr lang="en-US" sz="1600" dirty="0"/>
              <a:t>Min 4GB of RAM.</a:t>
            </a:r>
          </a:p>
          <a:p>
            <a:pPr marL="342900" indent="-342900">
              <a:buAutoNum type="arabicPeriod"/>
            </a:pPr>
            <a:r>
              <a:rPr lang="en-US" sz="1600" dirty="0"/>
              <a:t>Must have Installed </a:t>
            </a:r>
            <a:r>
              <a:rPr lang="en-US" sz="1600" dirty="0">
                <a:latin typeface="Calibri" panose="020F0502020204030204" pitchFamily="34" charset="0"/>
                <a:hlinkClick r:id="rId5" tooltip="https://www.win-rar.com/predownload.html?&amp;l=0"/>
              </a:rPr>
              <a:t>WinRAR</a:t>
            </a:r>
            <a:r>
              <a:rPr lang="en-US" sz="1600" dirty="0">
                <a:latin typeface="Calibri" panose="020F0502020204030204" pitchFamily="34" charset="0"/>
              </a:rPr>
              <a:t> in your system</a:t>
            </a:r>
            <a:r>
              <a:rPr lang="en-US" sz="1600" dirty="0"/>
              <a:t>.</a:t>
            </a:r>
          </a:p>
          <a:p>
            <a:pPr marL="342900" indent="-342900">
              <a:buAutoNum type="arabicPeriod"/>
            </a:pPr>
            <a:endParaRPr lang="en-US" sz="1600" dirty="0"/>
          </a:p>
          <a:p>
            <a:endParaRPr lang="en-US" sz="1600" dirty="0"/>
          </a:p>
        </p:txBody>
      </p:sp>
      <p:sp>
        <p:nvSpPr>
          <p:cNvPr id="281" name="TextBox 280">
            <a:extLst>
              <a:ext uri="{FF2B5EF4-FFF2-40B4-BE49-F238E27FC236}">
                <a16:creationId xmlns:a16="http://schemas.microsoft.com/office/drawing/2014/main" id="{EFC68C07-E506-4A06-A0DE-BFB24C33B615}"/>
              </a:ext>
            </a:extLst>
          </p:cNvPr>
          <p:cNvSpPr txBox="1"/>
          <p:nvPr/>
        </p:nvSpPr>
        <p:spPr>
          <a:xfrm>
            <a:off x="5030816" y="953265"/>
            <a:ext cx="2940472" cy="369332"/>
          </a:xfrm>
          <a:prstGeom prst="rect">
            <a:avLst/>
          </a:prstGeom>
          <a:noFill/>
        </p:spPr>
        <p:txBody>
          <a:bodyPr wrap="square" rtlCol="0">
            <a:spAutoFit/>
          </a:bodyPr>
          <a:lstStyle/>
          <a:p>
            <a:r>
              <a:rPr lang="en-US" dirty="0">
                <a:solidFill>
                  <a:schemeClr val="bg1"/>
                </a:solidFill>
              </a:rPr>
              <a:t>Download SAP Web IDE PE</a:t>
            </a:r>
          </a:p>
        </p:txBody>
      </p:sp>
      <p:sp>
        <p:nvSpPr>
          <p:cNvPr id="62" name="Title 3">
            <a:extLst>
              <a:ext uri="{FF2B5EF4-FFF2-40B4-BE49-F238E27FC236}">
                <a16:creationId xmlns:a16="http://schemas.microsoft.com/office/drawing/2014/main" id="{690FA5FF-16F0-4864-87FB-D48F9E88EB03}"/>
              </a:ext>
            </a:extLst>
          </p:cNvPr>
          <p:cNvSpPr txBox="1">
            <a:spLocks/>
          </p:cNvSpPr>
          <p:nvPr/>
        </p:nvSpPr>
        <p:spPr>
          <a:xfrm>
            <a:off x="261763" y="188640"/>
            <a:ext cx="10663411"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Installation of the Development Tools</a:t>
            </a:r>
          </a:p>
        </p:txBody>
      </p:sp>
      <p:sp>
        <p:nvSpPr>
          <p:cNvPr id="63" name="Footer Placeholder 45">
            <a:extLst>
              <a:ext uri="{FF2B5EF4-FFF2-40B4-BE49-F238E27FC236}">
                <a16:creationId xmlns:a16="http://schemas.microsoft.com/office/drawing/2014/main" id="{05B35E79-541B-4BFE-A6E2-64ECA54EC2A5}"/>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spTree>
    <p:extLst>
      <p:ext uri="{BB962C8B-B14F-4D97-AF65-F5344CB8AC3E}">
        <p14:creationId xmlns:p14="http://schemas.microsoft.com/office/powerpoint/2010/main" val="3058084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2" name="Title 3">
            <a:extLst>
              <a:ext uri="{FF2B5EF4-FFF2-40B4-BE49-F238E27FC236}">
                <a16:creationId xmlns:a16="http://schemas.microsoft.com/office/drawing/2014/main" id="{690FA5FF-16F0-4864-87FB-D48F9E88EB03}"/>
              </a:ext>
            </a:extLst>
          </p:cNvPr>
          <p:cNvSpPr txBox="1">
            <a:spLocks/>
          </p:cNvSpPr>
          <p:nvPr/>
        </p:nvSpPr>
        <p:spPr>
          <a:xfrm>
            <a:off x="261763" y="188640"/>
            <a:ext cx="10663411"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Installation of the Development Tools</a:t>
            </a:r>
          </a:p>
        </p:txBody>
      </p:sp>
      <p:sp>
        <p:nvSpPr>
          <p:cNvPr id="63" name="Footer Placeholder 45">
            <a:extLst>
              <a:ext uri="{FF2B5EF4-FFF2-40B4-BE49-F238E27FC236}">
                <a16:creationId xmlns:a16="http://schemas.microsoft.com/office/drawing/2014/main" id="{05B35E79-541B-4BFE-A6E2-64ECA54EC2A5}"/>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sp>
        <p:nvSpPr>
          <p:cNvPr id="67" name="TextBox 66">
            <a:extLst>
              <a:ext uri="{FF2B5EF4-FFF2-40B4-BE49-F238E27FC236}">
                <a16:creationId xmlns:a16="http://schemas.microsoft.com/office/drawing/2014/main" id="{CE8D508C-F6C9-4AD2-A518-16D799238DF1}"/>
              </a:ext>
            </a:extLst>
          </p:cNvPr>
          <p:cNvSpPr txBox="1"/>
          <p:nvPr/>
        </p:nvSpPr>
        <p:spPr>
          <a:xfrm>
            <a:off x="261764" y="779090"/>
            <a:ext cx="11579254" cy="5906617"/>
          </a:xfrm>
          <a:prstGeom prst="rect">
            <a:avLst/>
          </a:prstGeom>
          <a:noFill/>
        </p:spPr>
        <p:txBody>
          <a:bodyPr wrap="square">
            <a:spAutoFit/>
          </a:bodyPr>
          <a:lstStyle/>
          <a:p>
            <a:pPr defTabSz="914126"/>
            <a:r>
              <a:rPr lang="en-US" sz="1799" b="1" u="sng" dirty="0">
                <a:solidFill>
                  <a:prstClr val="black"/>
                </a:solidFill>
                <a:latin typeface="Calibri"/>
              </a:rPr>
              <a:t>VS code:</a:t>
            </a:r>
          </a:p>
          <a:p>
            <a:pPr defTabSz="914126"/>
            <a:r>
              <a:rPr lang="en-US" sz="1799" b="1" dirty="0">
                <a:solidFill>
                  <a:prstClr val="black"/>
                </a:solidFill>
                <a:latin typeface="Calibri"/>
              </a:rPr>
              <a:t>VS code </a:t>
            </a:r>
            <a:r>
              <a:rPr lang="en-US" sz="1799" dirty="0">
                <a:solidFill>
                  <a:prstClr val="black"/>
                </a:solidFill>
                <a:latin typeface="Calibri"/>
              </a:rPr>
              <a:t>a open source development tool (IDE) by Microsoft for developer community. Billions of developers across industry use this tool for all kinds of development (web, android, </a:t>
            </a:r>
            <a:r>
              <a:rPr lang="en-US" sz="1799" dirty="0" err="1">
                <a:solidFill>
                  <a:prstClr val="black"/>
                </a:solidFill>
                <a:latin typeface="Calibri"/>
              </a:rPr>
              <a:t>erp</a:t>
            </a:r>
            <a:r>
              <a:rPr lang="en-US" sz="1799" dirty="0">
                <a:solidFill>
                  <a:prstClr val="black"/>
                </a:solidFill>
                <a:latin typeface="Calibri"/>
              </a:rPr>
              <a:t> apps, </a:t>
            </a:r>
            <a:r>
              <a:rPr lang="en-US" sz="1799" dirty="0" err="1">
                <a:solidFill>
                  <a:prstClr val="black"/>
                </a:solidFill>
                <a:latin typeface="Calibri"/>
              </a:rPr>
              <a:t>fiori</a:t>
            </a:r>
            <a:r>
              <a:rPr lang="en-US" sz="1799" dirty="0">
                <a:solidFill>
                  <a:prstClr val="black"/>
                </a:solidFill>
                <a:latin typeface="Calibri"/>
              </a:rPr>
              <a:t>). Hence SAP also recommend to follow industry best practice. The BAS is a copy of VS Code (local BAS). If you adopt VS Code, you don’t need to buy SAP BAS subscription so it’s a cost saving for company.</a:t>
            </a:r>
          </a:p>
          <a:p>
            <a:pPr defTabSz="914126"/>
            <a:endParaRPr lang="en-US" sz="1799" dirty="0">
              <a:solidFill>
                <a:prstClr val="black"/>
              </a:solidFill>
              <a:latin typeface="Calibri"/>
            </a:endParaRPr>
          </a:p>
          <a:p>
            <a:pPr defTabSz="914126"/>
            <a:r>
              <a:rPr lang="en-US" sz="1799" b="1" dirty="0">
                <a:solidFill>
                  <a:prstClr val="black"/>
                </a:solidFill>
                <a:latin typeface="Calibri"/>
              </a:rPr>
              <a:t>Pre-requisites</a:t>
            </a:r>
          </a:p>
          <a:p>
            <a:pPr marL="342900" indent="-342900" defTabSz="914126">
              <a:buAutoNum type="arabicPeriod"/>
            </a:pPr>
            <a:r>
              <a:rPr lang="en-US" sz="1799" dirty="0">
                <a:solidFill>
                  <a:prstClr val="black"/>
                </a:solidFill>
                <a:latin typeface="Calibri"/>
              </a:rPr>
              <a:t>Node JS to be installed (min v10) – </a:t>
            </a:r>
            <a:r>
              <a:rPr lang="en-US" sz="1799" b="1" dirty="0">
                <a:solidFill>
                  <a:prstClr val="black"/>
                </a:solidFill>
                <a:latin typeface="Calibri"/>
              </a:rPr>
              <a:t>node –v</a:t>
            </a:r>
          </a:p>
          <a:p>
            <a:pPr marL="342900" indent="-342900" defTabSz="914126">
              <a:buAutoNum type="arabicPeriod"/>
            </a:pPr>
            <a:r>
              <a:rPr lang="en-US" sz="1799" dirty="0">
                <a:solidFill>
                  <a:prstClr val="black"/>
                </a:solidFill>
                <a:latin typeface="Calibri"/>
              </a:rPr>
              <a:t>Download and install node </a:t>
            </a:r>
            <a:r>
              <a:rPr lang="en-US" sz="1799" dirty="0" err="1">
                <a:solidFill>
                  <a:prstClr val="black"/>
                </a:solidFill>
                <a:latin typeface="Calibri"/>
              </a:rPr>
              <a:t>js</a:t>
            </a:r>
            <a:r>
              <a:rPr lang="en-US" sz="1799" dirty="0">
                <a:solidFill>
                  <a:prstClr val="black"/>
                </a:solidFill>
                <a:latin typeface="Calibri"/>
              </a:rPr>
              <a:t> from </a:t>
            </a:r>
            <a:r>
              <a:rPr lang="en-US" sz="1799" dirty="0">
                <a:solidFill>
                  <a:prstClr val="black"/>
                </a:solidFill>
                <a:latin typeface="Calibri"/>
                <a:hlinkClick r:id="rId3"/>
              </a:rPr>
              <a:t>here</a:t>
            </a:r>
            <a:endParaRPr lang="en-US" sz="1799" dirty="0">
              <a:solidFill>
                <a:prstClr val="black"/>
              </a:solidFill>
              <a:latin typeface="Calibri"/>
            </a:endParaRPr>
          </a:p>
          <a:p>
            <a:pPr marL="342900" indent="-342900" defTabSz="914126">
              <a:buAutoNum type="arabicPeriod"/>
            </a:pPr>
            <a:r>
              <a:rPr lang="en-US" sz="1799" dirty="0">
                <a:solidFill>
                  <a:prstClr val="black"/>
                </a:solidFill>
                <a:latin typeface="Calibri"/>
              </a:rPr>
              <a:t>We need to install SAP UI5 tooling used by Node JS (support module to work with ui5 apps) – </a:t>
            </a:r>
            <a:r>
              <a:rPr lang="en-US" sz="1799" b="1" dirty="0" err="1">
                <a:solidFill>
                  <a:prstClr val="black"/>
                </a:solidFill>
                <a:latin typeface="Calibri"/>
              </a:rPr>
              <a:t>npm</a:t>
            </a:r>
            <a:r>
              <a:rPr lang="en-US" sz="1799" b="1" dirty="0">
                <a:solidFill>
                  <a:prstClr val="black"/>
                </a:solidFill>
                <a:latin typeface="Calibri"/>
              </a:rPr>
              <a:t> install –g @ui5/cli</a:t>
            </a:r>
          </a:p>
          <a:p>
            <a:pPr defTabSz="914126"/>
            <a:endParaRPr lang="en-US" sz="1799" dirty="0">
              <a:solidFill>
                <a:prstClr val="black"/>
              </a:solidFill>
              <a:latin typeface="Calibri"/>
            </a:endParaRPr>
          </a:p>
          <a:p>
            <a:pPr defTabSz="914126"/>
            <a:r>
              <a:rPr lang="en-US" sz="1799" dirty="0">
                <a:solidFill>
                  <a:prstClr val="black"/>
                </a:solidFill>
                <a:latin typeface="Calibri"/>
              </a:rPr>
              <a:t>Steps to install VS Code</a:t>
            </a:r>
          </a:p>
          <a:p>
            <a:pPr marL="342900" indent="-342900" defTabSz="914126">
              <a:buAutoNum type="arabicPeriod"/>
            </a:pPr>
            <a:r>
              <a:rPr lang="en-US" sz="1799" dirty="0">
                <a:solidFill>
                  <a:prstClr val="black"/>
                </a:solidFill>
                <a:latin typeface="Calibri"/>
              </a:rPr>
              <a:t>Download and install VS Code for free from </a:t>
            </a:r>
            <a:r>
              <a:rPr lang="en-US" sz="1799" dirty="0">
                <a:solidFill>
                  <a:prstClr val="black"/>
                </a:solidFill>
                <a:latin typeface="Calibri"/>
                <a:hlinkClick r:id="rId4"/>
              </a:rPr>
              <a:t>here</a:t>
            </a:r>
            <a:endParaRPr lang="en-US" sz="1799" dirty="0">
              <a:solidFill>
                <a:prstClr val="black"/>
              </a:solidFill>
              <a:latin typeface="Calibri"/>
            </a:endParaRPr>
          </a:p>
          <a:p>
            <a:pPr marL="342900" indent="-342900" defTabSz="914126">
              <a:buAutoNum type="arabicPeriod"/>
            </a:pPr>
            <a:r>
              <a:rPr lang="en-US" sz="1799" dirty="0">
                <a:solidFill>
                  <a:prstClr val="black"/>
                </a:solidFill>
                <a:latin typeface="Calibri"/>
              </a:rPr>
              <a:t>Open the VS Code</a:t>
            </a:r>
          </a:p>
          <a:p>
            <a:pPr marL="342900" indent="-342900" defTabSz="914126">
              <a:buAutoNum type="arabicPeriod"/>
            </a:pPr>
            <a:r>
              <a:rPr lang="en-US" sz="1799" dirty="0">
                <a:solidFill>
                  <a:prstClr val="black"/>
                </a:solidFill>
                <a:latin typeface="Calibri"/>
              </a:rPr>
              <a:t>Add A folder C:\UI5 Project\</a:t>
            </a:r>
            <a:r>
              <a:rPr lang="en-US" sz="1799" b="1" dirty="0">
                <a:solidFill>
                  <a:prstClr val="black"/>
                </a:solidFill>
                <a:latin typeface="Calibri"/>
              </a:rPr>
              <a:t>basics </a:t>
            </a:r>
            <a:r>
              <a:rPr lang="en-US" sz="1799" b="1" dirty="0">
                <a:solidFill>
                  <a:prstClr val="black"/>
                </a:solidFill>
                <a:latin typeface="Calibri"/>
                <a:sym typeface="Wingdings" panose="05000000000000000000" pitchFamily="2" charset="2"/>
              </a:rPr>
              <a:t> project name</a:t>
            </a:r>
          </a:p>
          <a:p>
            <a:pPr marL="342900" indent="-342900" defTabSz="914126">
              <a:buAutoNum type="arabicPeriod"/>
            </a:pPr>
            <a:r>
              <a:rPr lang="en-US" sz="1799" dirty="0">
                <a:solidFill>
                  <a:prstClr val="black"/>
                </a:solidFill>
                <a:latin typeface="Calibri"/>
                <a:sym typeface="Wingdings" panose="05000000000000000000" pitchFamily="2" charset="2"/>
              </a:rPr>
              <a:t>Create webapp/index.html file and same content like </a:t>
            </a:r>
            <a:r>
              <a:rPr lang="en-US" sz="1799" dirty="0" err="1">
                <a:solidFill>
                  <a:prstClr val="black"/>
                </a:solidFill>
                <a:latin typeface="Calibri"/>
                <a:sym typeface="Wingdings" panose="05000000000000000000" pitchFamily="2" charset="2"/>
              </a:rPr>
              <a:t>WebIDE</a:t>
            </a:r>
            <a:endParaRPr lang="en-US" sz="1799" dirty="0">
              <a:solidFill>
                <a:prstClr val="black"/>
              </a:solidFill>
              <a:latin typeface="Calibri"/>
              <a:sym typeface="Wingdings" panose="05000000000000000000" pitchFamily="2" charset="2"/>
            </a:endParaRPr>
          </a:p>
          <a:p>
            <a:pPr marL="342900" indent="-342900" defTabSz="914126">
              <a:buAutoNum type="arabicPeriod"/>
            </a:pPr>
            <a:r>
              <a:rPr lang="en-US" sz="1799" dirty="0">
                <a:solidFill>
                  <a:prstClr val="black"/>
                </a:solidFill>
                <a:latin typeface="Calibri"/>
              </a:rPr>
              <a:t>Run following command by opening terminal in VS Code and </a:t>
            </a:r>
            <a:r>
              <a:rPr lang="en-US" sz="1799" b="1" dirty="0">
                <a:solidFill>
                  <a:prstClr val="black"/>
                </a:solidFill>
                <a:latin typeface="Calibri"/>
              </a:rPr>
              <a:t>go inside project directory</a:t>
            </a:r>
          </a:p>
          <a:p>
            <a:pPr marL="742950" lvl="1" indent="-285750" defTabSz="914126">
              <a:buFont typeface="Arial" panose="020B0604020202020204" pitchFamily="34" charset="0"/>
              <a:buChar char="•"/>
            </a:pPr>
            <a:r>
              <a:rPr lang="en-US" sz="1799" b="1" dirty="0" err="1">
                <a:solidFill>
                  <a:prstClr val="black"/>
                </a:solidFill>
                <a:latin typeface="Calibri"/>
              </a:rPr>
              <a:t>npm</a:t>
            </a:r>
            <a:r>
              <a:rPr lang="en-US" sz="1799" b="1" dirty="0">
                <a:solidFill>
                  <a:prstClr val="black"/>
                </a:solidFill>
                <a:latin typeface="Calibri"/>
              </a:rPr>
              <a:t> </a:t>
            </a:r>
            <a:r>
              <a:rPr lang="en-US" sz="1799" b="1" dirty="0" err="1">
                <a:solidFill>
                  <a:prstClr val="black"/>
                </a:solidFill>
                <a:latin typeface="Calibri"/>
              </a:rPr>
              <a:t>init</a:t>
            </a:r>
            <a:endParaRPr lang="en-US" sz="1799" b="1" dirty="0">
              <a:solidFill>
                <a:prstClr val="black"/>
              </a:solidFill>
              <a:latin typeface="Calibri"/>
            </a:endParaRPr>
          </a:p>
          <a:p>
            <a:pPr marL="742950" lvl="1" indent="-285750" defTabSz="914126">
              <a:buFont typeface="Arial" panose="020B0604020202020204" pitchFamily="34" charset="0"/>
              <a:buChar char="•"/>
            </a:pPr>
            <a:r>
              <a:rPr lang="en-US" sz="1799" b="1" dirty="0">
                <a:solidFill>
                  <a:prstClr val="black"/>
                </a:solidFill>
                <a:latin typeface="Calibri"/>
              </a:rPr>
              <a:t>ui5 </a:t>
            </a:r>
            <a:r>
              <a:rPr lang="en-US" sz="1799" b="1" dirty="0" err="1">
                <a:solidFill>
                  <a:prstClr val="black"/>
                </a:solidFill>
                <a:latin typeface="Calibri"/>
              </a:rPr>
              <a:t>init</a:t>
            </a:r>
            <a:endParaRPr lang="en-US" sz="1799" b="1" dirty="0">
              <a:solidFill>
                <a:prstClr val="black"/>
              </a:solidFill>
              <a:latin typeface="Calibri"/>
            </a:endParaRPr>
          </a:p>
          <a:p>
            <a:pPr defTabSz="914126"/>
            <a:r>
              <a:rPr lang="en-US" sz="1799" dirty="0">
                <a:solidFill>
                  <a:prstClr val="black"/>
                </a:solidFill>
                <a:latin typeface="Calibri"/>
              </a:rPr>
              <a:t>6. Inside the webapp folder, create a file </a:t>
            </a:r>
            <a:r>
              <a:rPr lang="en-US" sz="1799" b="1" dirty="0" err="1">
                <a:solidFill>
                  <a:prstClr val="black"/>
                </a:solidFill>
                <a:latin typeface="Calibri"/>
              </a:rPr>
              <a:t>manifest.json</a:t>
            </a:r>
            <a:r>
              <a:rPr lang="en-US" sz="1799" b="1" dirty="0">
                <a:solidFill>
                  <a:prstClr val="black"/>
                </a:solidFill>
                <a:latin typeface="Calibri"/>
              </a:rPr>
              <a:t>      </a:t>
            </a:r>
          </a:p>
          <a:p>
            <a:pPr defTabSz="914126"/>
            <a:r>
              <a:rPr lang="en-US" sz="1799" dirty="0">
                <a:solidFill>
                  <a:prstClr val="black"/>
                </a:solidFill>
                <a:latin typeface="Calibri"/>
              </a:rPr>
              <a:t>7.</a:t>
            </a:r>
            <a:r>
              <a:rPr lang="en-US" sz="1799" b="1" dirty="0">
                <a:solidFill>
                  <a:prstClr val="black"/>
                </a:solidFill>
                <a:latin typeface="Calibri"/>
              </a:rPr>
              <a:t> </a:t>
            </a:r>
            <a:r>
              <a:rPr lang="en-US" sz="1799" dirty="0">
                <a:solidFill>
                  <a:prstClr val="black"/>
                </a:solidFill>
                <a:latin typeface="Calibri"/>
              </a:rPr>
              <a:t>Start web server using command </a:t>
            </a:r>
            <a:r>
              <a:rPr lang="en-US" sz="1799" b="1" dirty="0">
                <a:solidFill>
                  <a:prstClr val="black"/>
                </a:solidFill>
                <a:latin typeface="Calibri"/>
              </a:rPr>
              <a:t>ui5 serve</a:t>
            </a:r>
          </a:p>
        </p:txBody>
      </p:sp>
    </p:spTree>
    <p:extLst>
      <p:ext uri="{BB962C8B-B14F-4D97-AF65-F5344CB8AC3E}">
        <p14:creationId xmlns:p14="http://schemas.microsoft.com/office/powerpoint/2010/main" val="2996464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2" name="Oval 131">
            <a:extLst>
              <a:ext uri="{FF2B5EF4-FFF2-40B4-BE49-F238E27FC236}">
                <a16:creationId xmlns:a16="http://schemas.microsoft.com/office/drawing/2014/main" id="{33296A07-9BB4-44C1-87A2-FF77A5DEB4DC}"/>
              </a:ext>
            </a:extLst>
          </p:cNvPr>
          <p:cNvSpPr/>
          <p:nvPr/>
        </p:nvSpPr>
        <p:spPr>
          <a:xfrm>
            <a:off x="1240138" y="2129167"/>
            <a:ext cx="2997228" cy="29972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3" name="Freeform: Shape 27">
            <a:extLst>
              <a:ext uri="{FF2B5EF4-FFF2-40B4-BE49-F238E27FC236}">
                <a16:creationId xmlns:a16="http://schemas.microsoft.com/office/drawing/2014/main" id="{FCBAB0FD-7762-4FAC-9F62-A31755740594}"/>
              </a:ext>
            </a:extLst>
          </p:cNvPr>
          <p:cNvSpPr/>
          <p:nvPr/>
        </p:nvSpPr>
        <p:spPr>
          <a:xfrm>
            <a:off x="2662552" y="2129167"/>
            <a:ext cx="1574815" cy="2997226"/>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34" name="Oval 133">
            <a:extLst>
              <a:ext uri="{FF2B5EF4-FFF2-40B4-BE49-F238E27FC236}">
                <a16:creationId xmlns:a16="http://schemas.microsoft.com/office/drawing/2014/main" id="{7CFE87E5-5C5A-4D30-AD7A-F6C8B6ECDE1B}"/>
              </a:ext>
            </a:extLst>
          </p:cNvPr>
          <p:cNvSpPr/>
          <p:nvPr/>
        </p:nvSpPr>
        <p:spPr>
          <a:xfrm>
            <a:off x="1585930" y="2474958"/>
            <a:ext cx="2305645" cy="2305644"/>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5" name="Oval 4">
            <a:extLst>
              <a:ext uri="{FF2B5EF4-FFF2-40B4-BE49-F238E27FC236}">
                <a16:creationId xmlns:a16="http://schemas.microsoft.com/office/drawing/2014/main" id="{083C07D1-1527-41BD-B829-9A28F60B6C68}"/>
              </a:ext>
            </a:extLst>
          </p:cNvPr>
          <p:cNvSpPr/>
          <p:nvPr/>
        </p:nvSpPr>
        <p:spPr>
          <a:xfrm>
            <a:off x="2662551" y="1220484"/>
            <a:ext cx="2407299" cy="4814592"/>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6" name="Group 135">
            <a:extLst>
              <a:ext uri="{FF2B5EF4-FFF2-40B4-BE49-F238E27FC236}">
                <a16:creationId xmlns:a16="http://schemas.microsoft.com/office/drawing/2014/main" id="{C29B0797-D5D2-4F51-8341-F116630CB24E}"/>
              </a:ext>
            </a:extLst>
          </p:cNvPr>
          <p:cNvGrpSpPr/>
          <p:nvPr/>
        </p:nvGrpSpPr>
        <p:grpSpPr>
          <a:xfrm>
            <a:off x="2566160" y="1127027"/>
            <a:ext cx="192783" cy="5001506"/>
            <a:chOff x="2237993" y="928247"/>
            <a:chExt cx="192783" cy="5001506"/>
          </a:xfrm>
          <a:solidFill>
            <a:schemeClr val="accent5"/>
          </a:solidFill>
        </p:grpSpPr>
        <p:sp>
          <p:nvSpPr>
            <p:cNvPr id="137" name="Oval 136">
              <a:extLst>
                <a:ext uri="{FF2B5EF4-FFF2-40B4-BE49-F238E27FC236}">
                  <a16:creationId xmlns:a16="http://schemas.microsoft.com/office/drawing/2014/main" id="{8097F82B-FD72-4E82-B390-728F52948A97}"/>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 name="Oval 137">
              <a:extLst>
                <a:ext uri="{FF2B5EF4-FFF2-40B4-BE49-F238E27FC236}">
                  <a16:creationId xmlns:a16="http://schemas.microsoft.com/office/drawing/2014/main" id="{AC0E34D9-333A-49FC-98F4-1D9CCE7AC98C}"/>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9" name="Oval 138">
            <a:extLst>
              <a:ext uri="{FF2B5EF4-FFF2-40B4-BE49-F238E27FC236}">
                <a16:creationId xmlns:a16="http://schemas.microsoft.com/office/drawing/2014/main" id="{5861EAAC-6856-4238-9DBB-1134F7EEA15D}"/>
              </a:ext>
            </a:extLst>
          </p:cNvPr>
          <p:cNvSpPr/>
          <p:nvPr/>
        </p:nvSpPr>
        <p:spPr>
          <a:xfrm>
            <a:off x="4373181" y="193704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0" name="Rectangle: Rounded Corners 9">
            <a:extLst>
              <a:ext uri="{FF2B5EF4-FFF2-40B4-BE49-F238E27FC236}">
                <a16:creationId xmlns:a16="http://schemas.microsoft.com/office/drawing/2014/main" id="{14ABE452-5EAA-4AFE-99E4-AA355631F8A0}"/>
              </a:ext>
            </a:extLst>
          </p:cNvPr>
          <p:cNvSpPr/>
          <p:nvPr/>
        </p:nvSpPr>
        <p:spPr>
          <a:xfrm>
            <a:off x="5659779" y="1110459"/>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1" name="Rectangle: Rounded Corners 11">
            <a:extLst>
              <a:ext uri="{FF2B5EF4-FFF2-40B4-BE49-F238E27FC236}">
                <a16:creationId xmlns:a16="http://schemas.microsoft.com/office/drawing/2014/main" id="{15BDE9A3-2614-48F2-8FBE-C51B907BBB64}"/>
              </a:ext>
            </a:extLst>
          </p:cNvPr>
          <p:cNvSpPr/>
          <p:nvPr/>
        </p:nvSpPr>
        <p:spPr>
          <a:xfrm>
            <a:off x="5659779" y="5320253"/>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2" name="Rectangle: Rounded Corners 13">
            <a:extLst>
              <a:ext uri="{FF2B5EF4-FFF2-40B4-BE49-F238E27FC236}">
                <a16:creationId xmlns:a16="http://schemas.microsoft.com/office/drawing/2014/main" id="{43D497A5-E4E5-4E22-B777-A45D99AA5C5C}"/>
              </a:ext>
            </a:extLst>
          </p:cNvPr>
          <p:cNvSpPr/>
          <p:nvPr/>
        </p:nvSpPr>
        <p:spPr>
          <a:xfrm>
            <a:off x="6149973" y="2162908"/>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3" name="Rectangle: Rounded Corners 14">
            <a:extLst>
              <a:ext uri="{FF2B5EF4-FFF2-40B4-BE49-F238E27FC236}">
                <a16:creationId xmlns:a16="http://schemas.microsoft.com/office/drawing/2014/main" id="{D11294CA-C892-4127-9F5E-58AA881BBDEE}"/>
              </a:ext>
            </a:extLst>
          </p:cNvPr>
          <p:cNvSpPr/>
          <p:nvPr/>
        </p:nvSpPr>
        <p:spPr>
          <a:xfrm>
            <a:off x="6149973" y="4267805"/>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4" name="Rectangle: Rounded Corners 15">
            <a:extLst>
              <a:ext uri="{FF2B5EF4-FFF2-40B4-BE49-F238E27FC236}">
                <a16:creationId xmlns:a16="http://schemas.microsoft.com/office/drawing/2014/main" id="{06275AA2-7907-4547-871C-C64148677912}"/>
              </a:ext>
            </a:extLst>
          </p:cNvPr>
          <p:cNvSpPr/>
          <p:nvPr/>
        </p:nvSpPr>
        <p:spPr>
          <a:xfrm>
            <a:off x="6536472" y="3215356"/>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5" name="Oval 144">
            <a:extLst>
              <a:ext uri="{FF2B5EF4-FFF2-40B4-BE49-F238E27FC236}">
                <a16:creationId xmlns:a16="http://schemas.microsoft.com/office/drawing/2014/main" id="{F92B1449-616F-406F-AA14-FECFB56533B5}"/>
              </a:ext>
            </a:extLst>
          </p:cNvPr>
          <p:cNvSpPr/>
          <p:nvPr/>
        </p:nvSpPr>
        <p:spPr>
          <a:xfrm>
            <a:off x="5115798" y="114818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6" name="Oval 145">
            <a:extLst>
              <a:ext uri="{FF2B5EF4-FFF2-40B4-BE49-F238E27FC236}">
                <a16:creationId xmlns:a16="http://schemas.microsoft.com/office/drawing/2014/main" id="{9B216F11-800A-4326-A962-A17DE2FFD09F}"/>
              </a:ext>
            </a:extLst>
          </p:cNvPr>
          <p:cNvSpPr/>
          <p:nvPr/>
        </p:nvSpPr>
        <p:spPr>
          <a:xfrm>
            <a:off x="5115798" y="5372479"/>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7" name="Oval 146">
            <a:extLst>
              <a:ext uri="{FF2B5EF4-FFF2-40B4-BE49-F238E27FC236}">
                <a16:creationId xmlns:a16="http://schemas.microsoft.com/office/drawing/2014/main" id="{F8F596C2-CF9E-43C3-925F-CF276EC9EBA0}"/>
              </a:ext>
            </a:extLst>
          </p:cNvPr>
          <p:cNvSpPr/>
          <p:nvPr/>
        </p:nvSpPr>
        <p:spPr>
          <a:xfrm>
            <a:off x="5627423" y="2215134"/>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8" name="Oval 147">
            <a:extLst>
              <a:ext uri="{FF2B5EF4-FFF2-40B4-BE49-F238E27FC236}">
                <a16:creationId xmlns:a16="http://schemas.microsoft.com/office/drawing/2014/main" id="{9AA4C298-EF73-4CB2-AAA5-E24E2A4C5C89}"/>
              </a:ext>
            </a:extLst>
          </p:cNvPr>
          <p:cNvSpPr/>
          <p:nvPr/>
        </p:nvSpPr>
        <p:spPr>
          <a:xfrm>
            <a:off x="5627423" y="4320031"/>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9" name="Oval 148">
            <a:extLst>
              <a:ext uri="{FF2B5EF4-FFF2-40B4-BE49-F238E27FC236}">
                <a16:creationId xmlns:a16="http://schemas.microsoft.com/office/drawing/2014/main" id="{877732AC-8204-4581-ACEB-AEE6D8C65B79}"/>
              </a:ext>
            </a:extLst>
          </p:cNvPr>
          <p:cNvSpPr/>
          <p:nvPr/>
        </p:nvSpPr>
        <p:spPr>
          <a:xfrm>
            <a:off x="6020329" y="326758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0" name="Oval 149">
            <a:extLst>
              <a:ext uri="{FF2B5EF4-FFF2-40B4-BE49-F238E27FC236}">
                <a16:creationId xmlns:a16="http://schemas.microsoft.com/office/drawing/2014/main" id="{3C5E0251-6D0C-47E6-BB3D-9E5031EBA448}"/>
              </a:ext>
            </a:extLst>
          </p:cNvPr>
          <p:cNvSpPr/>
          <p:nvPr/>
        </p:nvSpPr>
        <p:spPr>
          <a:xfrm>
            <a:off x="4373181" y="505893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1" name="Oval 150">
            <a:extLst>
              <a:ext uri="{FF2B5EF4-FFF2-40B4-BE49-F238E27FC236}">
                <a16:creationId xmlns:a16="http://schemas.microsoft.com/office/drawing/2014/main" id="{53A9BCBB-5D15-4570-9E2F-0FBACB278C29}"/>
              </a:ext>
            </a:extLst>
          </p:cNvPr>
          <p:cNvSpPr/>
          <p:nvPr/>
        </p:nvSpPr>
        <p:spPr>
          <a:xfrm>
            <a:off x="4834999" y="4278458"/>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2" name="Oval 151">
            <a:extLst>
              <a:ext uri="{FF2B5EF4-FFF2-40B4-BE49-F238E27FC236}">
                <a16:creationId xmlns:a16="http://schemas.microsoft.com/office/drawing/2014/main" id="{B4750D34-ECB8-4656-A0A5-C834D77FEB01}"/>
              </a:ext>
            </a:extLst>
          </p:cNvPr>
          <p:cNvSpPr/>
          <p:nvPr/>
        </p:nvSpPr>
        <p:spPr>
          <a:xfrm>
            <a:off x="4834999" y="2717513"/>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3" name="Oval 152">
            <a:extLst>
              <a:ext uri="{FF2B5EF4-FFF2-40B4-BE49-F238E27FC236}">
                <a16:creationId xmlns:a16="http://schemas.microsoft.com/office/drawing/2014/main" id="{C643A921-5641-4808-BCF5-91324FB0EDE3}"/>
              </a:ext>
            </a:extLst>
          </p:cNvPr>
          <p:cNvSpPr/>
          <p:nvPr/>
        </p:nvSpPr>
        <p:spPr>
          <a:xfrm>
            <a:off x="4945835" y="3497985"/>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4" name="Straight Connector 153">
            <a:extLst>
              <a:ext uri="{FF2B5EF4-FFF2-40B4-BE49-F238E27FC236}">
                <a16:creationId xmlns:a16="http://schemas.microsoft.com/office/drawing/2014/main" id="{D9C90427-46A5-4A06-ACD9-A30B8C81A4FE}"/>
              </a:ext>
            </a:extLst>
          </p:cNvPr>
          <p:cNvCxnSpPr/>
          <p:nvPr/>
        </p:nvCxnSpPr>
        <p:spPr>
          <a:xfrm flipV="1">
            <a:off x="4665748" y="1708328"/>
            <a:ext cx="435884" cy="226979"/>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B3B88CA-FC9B-43A9-AABC-67064ED9367D}"/>
              </a:ext>
            </a:extLst>
          </p:cNvPr>
          <p:cNvCxnSpPr>
            <a:cxnSpLocks/>
          </p:cNvCxnSpPr>
          <p:nvPr/>
        </p:nvCxnSpPr>
        <p:spPr>
          <a:xfrm flipV="1">
            <a:off x="5126889" y="2670025"/>
            <a:ext cx="467415" cy="9691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F469979-A163-4C3C-93C8-32FD42918314}"/>
              </a:ext>
            </a:extLst>
          </p:cNvPr>
          <p:cNvCxnSpPr>
            <a:cxnSpLocks/>
          </p:cNvCxnSpPr>
          <p:nvPr/>
        </p:nvCxnSpPr>
        <p:spPr>
          <a:xfrm>
            <a:off x="5279074" y="3618314"/>
            <a:ext cx="682818"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CF85C509-13FA-47F9-A5BF-9D580ED9F919}"/>
              </a:ext>
            </a:extLst>
          </p:cNvPr>
          <p:cNvCxnSpPr/>
          <p:nvPr/>
        </p:nvCxnSpPr>
        <p:spPr>
          <a:xfrm>
            <a:off x="4665748" y="5303163"/>
            <a:ext cx="435884" cy="226979"/>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4E379EC2-1260-44EC-9449-E857E72D690C}"/>
              </a:ext>
            </a:extLst>
          </p:cNvPr>
          <p:cNvCxnSpPr>
            <a:cxnSpLocks/>
          </p:cNvCxnSpPr>
          <p:nvPr/>
        </p:nvCxnSpPr>
        <p:spPr>
          <a:xfrm>
            <a:off x="5126889" y="4471531"/>
            <a:ext cx="467415" cy="9691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C4E3742A-A18F-48E8-846B-1C4A85DB64D5}"/>
              </a:ext>
            </a:extLst>
          </p:cNvPr>
          <p:cNvSpPr txBox="1"/>
          <p:nvPr/>
        </p:nvSpPr>
        <p:spPr>
          <a:xfrm>
            <a:off x="1931845" y="3489280"/>
            <a:ext cx="1613814" cy="276999"/>
          </a:xfrm>
          <a:prstGeom prst="rect">
            <a:avLst/>
          </a:prstGeom>
          <a:noFill/>
        </p:spPr>
        <p:txBody>
          <a:bodyPr wrap="square" lIns="0" tIns="0" rIns="0" bIns="0" rtlCol="0" anchor="ctr">
            <a:spAutoFit/>
          </a:bodyPr>
          <a:lstStyle/>
          <a:p>
            <a:pPr algn="ctr">
              <a:lnSpc>
                <a:spcPct val="90000"/>
              </a:lnSpc>
            </a:pPr>
            <a:r>
              <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BAS SETUP </a:t>
            </a:r>
          </a:p>
        </p:txBody>
      </p:sp>
      <p:grpSp>
        <p:nvGrpSpPr>
          <p:cNvPr id="160" name="Group 159">
            <a:extLst>
              <a:ext uri="{FF2B5EF4-FFF2-40B4-BE49-F238E27FC236}">
                <a16:creationId xmlns:a16="http://schemas.microsoft.com/office/drawing/2014/main" id="{75BDAE09-54DE-4BCC-BEA2-FA4EA3933D94}"/>
              </a:ext>
            </a:extLst>
          </p:cNvPr>
          <p:cNvGrpSpPr/>
          <p:nvPr/>
        </p:nvGrpSpPr>
        <p:grpSpPr>
          <a:xfrm>
            <a:off x="5313795" y="1346179"/>
            <a:ext cx="324402" cy="324402"/>
            <a:chOff x="-1557338" y="1200150"/>
            <a:chExt cx="2151063" cy="2151063"/>
          </a:xfrm>
          <a:solidFill>
            <a:schemeClr val="bg1"/>
          </a:solidFill>
        </p:grpSpPr>
        <p:sp>
          <p:nvSpPr>
            <p:cNvPr id="161" name="Freeform 5">
              <a:extLst>
                <a:ext uri="{FF2B5EF4-FFF2-40B4-BE49-F238E27FC236}">
                  <a16:creationId xmlns:a16="http://schemas.microsoft.com/office/drawing/2014/main" id="{01ACFF84-E344-4C2E-B7B3-AD178AB8C0A9}"/>
                </a:ext>
              </a:extLst>
            </p:cNvPr>
            <p:cNvSpPr>
              <a:spLocks noEditPoints="1"/>
            </p:cNvSpPr>
            <p:nvPr/>
          </p:nvSpPr>
          <p:spPr bwMode="auto">
            <a:xfrm>
              <a:off x="-1109663" y="1647825"/>
              <a:ext cx="1255713" cy="1703388"/>
            </a:xfrm>
            <a:custGeom>
              <a:avLst/>
              <a:gdLst>
                <a:gd name="T0" fmla="*/ 544 w 896"/>
                <a:gd name="T1" fmla="*/ 1216 h 1216"/>
                <a:gd name="T2" fmla="*/ 352 w 896"/>
                <a:gd name="T3" fmla="*/ 1216 h 1216"/>
                <a:gd name="T4" fmla="*/ 256 w 896"/>
                <a:gd name="T5" fmla="*/ 1101 h 1216"/>
                <a:gd name="T6" fmla="*/ 256 w 896"/>
                <a:gd name="T7" fmla="*/ 966 h 1216"/>
                <a:gd name="T8" fmla="*/ 173 w 896"/>
                <a:gd name="T9" fmla="*/ 800 h 1216"/>
                <a:gd name="T10" fmla="*/ 0 w 896"/>
                <a:gd name="T11" fmla="*/ 442 h 1216"/>
                <a:gd name="T12" fmla="*/ 442 w 896"/>
                <a:gd name="T13" fmla="*/ 0 h 1216"/>
                <a:gd name="T14" fmla="*/ 762 w 896"/>
                <a:gd name="T15" fmla="*/ 128 h 1216"/>
                <a:gd name="T16" fmla="*/ 896 w 896"/>
                <a:gd name="T17" fmla="*/ 448 h 1216"/>
                <a:gd name="T18" fmla="*/ 730 w 896"/>
                <a:gd name="T19" fmla="*/ 794 h 1216"/>
                <a:gd name="T20" fmla="*/ 640 w 896"/>
                <a:gd name="T21" fmla="*/ 973 h 1216"/>
                <a:gd name="T22" fmla="*/ 640 w 896"/>
                <a:gd name="T23" fmla="*/ 1120 h 1216"/>
                <a:gd name="T24" fmla="*/ 544 w 896"/>
                <a:gd name="T25" fmla="*/ 1216 h 1216"/>
                <a:gd name="T26" fmla="*/ 448 w 896"/>
                <a:gd name="T27" fmla="*/ 64 h 1216"/>
                <a:gd name="T28" fmla="*/ 64 w 896"/>
                <a:gd name="T29" fmla="*/ 442 h 1216"/>
                <a:gd name="T30" fmla="*/ 211 w 896"/>
                <a:gd name="T31" fmla="*/ 749 h 1216"/>
                <a:gd name="T32" fmla="*/ 320 w 896"/>
                <a:gd name="T33" fmla="*/ 966 h 1216"/>
                <a:gd name="T34" fmla="*/ 320 w 896"/>
                <a:gd name="T35" fmla="*/ 1101 h 1216"/>
                <a:gd name="T36" fmla="*/ 352 w 896"/>
                <a:gd name="T37" fmla="*/ 1152 h 1216"/>
                <a:gd name="T38" fmla="*/ 544 w 896"/>
                <a:gd name="T39" fmla="*/ 1152 h 1216"/>
                <a:gd name="T40" fmla="*/ 576 w 896"/>
                <a:gd name="T41" fmla="*/ 1120 h 1216"/>
                <a:gd name="T42" fmla="*/ 576 w 896"/>
                <a:gd name="T43" fmla="*/ 973 h 1216"/>
                <a:gd name="T44" fmla="*/ 691 w 896"/>
                <a:gd name="T45" fmla="*/ 742 h 1216"/>
                <a:gd name="T46" fmla="*/ 832 w 896"/>
                <a:gd name="T47" fmla="*/ 448 h 1216"/>
                <a:gd name="T48" fmla="*/ 717 w 896"/>
                <a:gd name="T49" fmla="*/ 173 h 1216"/>
                <a:gd name="T50" fmla="*/ 448 w 896"/>
                <a:gd name="T51" fmla="*/ 64 h 1216"/>
                <a:gd name="T52" fmla="*/ 448 w 896"/>
                <a:gd name="T53" fmla="*/ 64 h 1216"/>
                <a:gd name="T54" fmla="*/ 448 w 896"/>
                <a:gd name="T55" fmla="*/ 64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96" h="1216">
                  <a:moveTo>
                    <a:pt x="544" y="1216"/>
                  </a:moveTo>
                  <a:cubicBezTo>
                    <a:pt x="352" y="1216"/>
                    <a:pt x="352" y="1216"/>
                    <a:pt x="352" y="1216"/>
                  </a:cubicBezTo>
                  <a:cubicBezTo>
                    <a:pt x="307" y="1216"/>
                    <a:pt x="256" y="1178"/>
                    <a:pt x="256" y="1101"/>
                  </a:cubicBezTo>
                  <a:cubicBezTo>
                    <a:pt x="256" y="966"/>
                    <a:pt x="256" y="966"/>
                    <a:pt x="256" y="966"/>
                  </a:cubicBezTo>
                  <a:cubicBezTo>
                    <a:pt x="256" y="902"/>
                    <a:pt x="224" y="845"/>
                    <a:pt x="173" y="800"/>
                  </a:cubicBezTo>
                  <a:cubicBezTo>
                    <a:pt x="58" y="710"/>
                    <a:pt x="0" y="582"/>
                    <a:pt x="0" y="442"/>
                  </a:cubicBezTo>
                  <a:cubicBezTo>
                    <a:pt x="6" y="198"/>
                    <a:pt x="205" y="6"/>
                    <a:pt x="442" y="0"/>
                  </a:cubicBezTo>
                  <a:cubicBezTo>
                    <a:pt x="563" y="0"/>
                    <a:pt x="678" y="45"/>
                    <a:pt x="762" y="128"/>
                  </a:cubicBezTo>
                  <a:cubicBezTo>
                    <a:pt x="845" y="211"/>
                    <a:pt x="896" y="326"/>
                    <a:pt x="896" y="448"/>
                  </a:cubicBezTo>
                  <a:cubicBezTo>
                    <a:pt x="896" y="582"/>
                    <a:pt x="838" y="710"/>
                    <a:pt x="730" y="794"/>
                  </a:cubicBezTo>
                  <a:cubicBezTo>
                    <a:pt x="672" y="838"/>
                    <a:pt x="640" y="909"/>
                    <a:pt x="640" y="973"/>
                  </a:cubicBezTo>
                  <a:cubicBezTo>
                    <a:pt x="640" y="1120"/>
                    <a:pt x="640" y="1120"/>
                    <a:pt x="640" y="1120"/>
                  </a:cubicBezTo>
                  <a:cubicBezTo>
                    <a:pt x="640" y="1171"/>
                    <a:pt x="595" y="1216"/>
                    <a:pt x="544" y="1216"/>
                  </a:cubicBezTo>
                  <a:close/>
                  <a:moveTo>
                    <a:pt x="448" y="64"/>
                  </a:moveTo>
                  <a:cubicBezTo>
                    <a:pt x="243" y="64"/>
                    <a:pt x="70" y="237"/>
                    <a:pt x="64" y="442"/>
                  </a:cubicBezTo>
                  <a:cubicBezTo>
                    <a:pt x="64" y="563"/>
                    <a:pt x="115" y="678"/>
                    <a:pt x="211" y="749"/>
                  </a:cubicBezTo>
                  <a:cubicBezTo>
                    <a:pt x="282" y="806"/>
                    <a:pt x="320" y="883"/>
                    <a:pt x="320" y="966"/>
                  </a:cubicBezTo>
                  <a:cubicBezTo>
                    <a:pt x="320" y="1101"/>
                    <a:pt x="320" y="1101"/>
                    <a:pt x="320" y="1101"/>
                  </a:cubicBezTo>
                  <a:cubicBezTo>
                    <a:pt x="320" y="1114"/>
                    <a:pt x="320" y="1152"/>
                    <a:pt x="352" y="1152"/>
                  </a:cubicBezTo>
                  <a:cubicBezTo>
                    <a:pt x="544" y="1152"/>
                    <a:pt x="544" y="1152"/>
                    <a:pt x="544" y="1152"/>
                  </a:cubicBezTo>
                  <a:cubicBezTo>
                    <a:pt x="563" y="1152"/>
                    <a:pt x="576" y="1139"/>
                    <a:pt x="576" y="1120"/>
                  </a:cubicBezTo>
                  <a:cubicBezTo>
                    <a:pt x="576" y="973"/>
                    <a:pt x="576" y="973"/>
                    <a:pt x="576" y="973"/>
                  </a:cubicBezTo>
                  <a:cubicBezTo>
                    <a:pt x="576" y="890"/>
                    <a:pt x="621" y="800"/>
                    <a:pt x="691" y="742"/>
                  </a:cubicBezTo>
                  <a:cubicBezTo>
                    <a:pt x="781" y="672"/>
                    <a:pt x="832" y="563"/>
                    <a:pt x="832" y="448"/>
                  </a:cubicBezTo>
                  <a:cubicBezTo>
                    <a:pt x="832" y="346"/>
                    <a:pt x="794" y="250"/>
                    <a:pt x="717" y="173"/>
                  </a:cubicBezTo>
                  <a:cubicBezTo>
                    <a:pt x="646" y="102"/>
                    <a:pt x="550" y="64"/>
                    <a:pt x="448" y="64"/>
                  </a:cubicBezTo>
                  <a:close/>
                  <a:moveTo>
                    <a:pt x="448" y="64"/>
                  </a:moveTo>
                  <a:cubicBezTo>
                    <a:pt x="448" y="64"/>
                    <a:pt x="448" y="64"/>
                    <a:pt x="448"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2" name="Freeform 6">
              <a:extLst>
                <a:ext uri="{FF2B5EF4-FFF2-40B4-BE49-F238E27FC236}">
                  <a16:creationId xmlns:a16="http://schemas.microsoft.com/office/drawing/2014/main" id="{45908266-AA86-487B-A09E-228E5871EF80}"/>
                </a:ext>
              </a:extLst>
            </p:cNvPr>
            <p:cNvSpPr>
              <a:spLocks noEditPoints="1"/>
            </p:cNvSpPr>
            <p:nvPr/>
          </p:nvSpPr>
          <p:spPr bwMode="auto">
            <a:xfrm>
              <a:off x="-750888" y="2992438"/>
              <a:ext cx="538163" cy="90488"/>
            </a:xfrm>
            <a:custGeom>
              <a:avLst/>
              <a:gdLst>
                <a:gd name="T0" fmla="*/ 352 w 384"/>
                <a:gd name="T1" fmla="*/ 64 h 64"/>
                <a:gd name="T2" fmla="*/ 32 w 384"/>
                <a:gd name="T3" fmla="*/ 64 h 64"/>
                <a:gd name="T4" fmla="*/ 0 w 384"/>
                <a:gd name="T5" fmla="*/ 32 h 64"/>
                <a:gd name="T6" fmla="*/ 32 w 384"/>
                <a:gd name="T7" fmla="*/ 0 h 64"/>
                <a:gd name="T8" fmla="*/ 352 w 384"/>
                <a:gd name="T9" fmla="*/ 0 h 64"/>
                <a:gd name="T10" fmla="*/ 384 w 384"/>
                <a:gd name="T11" fmla="*/ 32 h 64"/>
                <a:gd name="T12" fmla="*/ 352 w 384"/>
                <a:gd name="T13" fmla="*/ 64 h 64"/>
                <a:gd name="T14" fmla="*/ 352 w 384"/>
                <a:gd name="T15" fmla="*/ 64 h 64"/>
                <a:gd name="T16" fmla="*/ 352 w 384"/>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64">
                  <a:moveTo>
                    <a:pt x="352" y="64"/>
                  </a:moveTo>
                  <a:cubicBezTo>
                    <a:pt x="32" y="64"/>
                    <a:pt x="32" y="64"/>
                    <a:pt x="32" y="64"/>
                  </a:cubicBezTo>
                  <a:cubicBezTo>
                    <a:pt x="13" y="64"/>
                    <a:pt x="0" y="51"/>
                    <a:pt x="0" y="32"/>
                  </a:cubicBezTo>
                  <a:cubicBezTo>
                    <a:pt x="0" y="13"/>
                    <a:pt x="13" y="0"/>
                    <a:pt x="32" y="0"/>
                  </a:cubicBezTo>
                  <a:cubicBezTo>
                    <a:pt x="352" y="0"/>
                    <a:pt x="352" y="0"/>
                    <a:pt x="352" y="0"/>
                  </a:cubicBezTo>
                  <a:cubicBezTo>
                    <a:pt x="371" y="0"/>
                    <a:pt x="384" y="13"/>
                    <a:pt x="384" y="32"/>
                  </a:cubicBezTo>
                  <a:cubicBezTo>
                    <a:pt x="384" y="51"/>
                    <a:pt x="371" y="64"/>
                    <a:pt x="352" y="64"/>
                  </a:cubicBezTo>
                  <a:close/>
                  <a:moveTo>
                    <a:pt x="352" y="64"/>
                  </a:moveTo>
                  <a:cubicBezTo>
                    <a:pt x="352" y="64"/>
                    <a:pt x="352" y="64"/>
                    <a:pt x="352"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3" name="Freeform 7">
              <a:extLst>
                <a:ext uri="{FF2B5EF4-FFF2-40B4-BE49-F238E27FC236}">
                  <a16:creationId xmlns:a16="http://schemas.microsoft.com/office/drawing/2014/main" id="{56E2D0CA-BDF7-480A-BDE0-48ED517EEB81}"/>
                </a:ext>
              </a:extLst>
            </p:cNvPr>
            <p:cNvSpPr>
              <a:spLocks noEditPoints="1"/>
            </p:cNvSpPr>
            <p:nvPr/>
          </p:nvSpPr>
          <p:spPr bwMode="auto">
            <a:xfrm>
              <a:off x="-527050" y="1200150"/>
              <a:ext cx="90488" cy="268288"/>
            </a:xfrm>
            <a:custGeom>
              <a:avLst/>
              <a:gdLst>
                <a:gd name="T0" fmla="*/ 32 w 64"/>
                <a:gd name="T1" fmla="*/ 192 h 192"/>
                <a:gd name="T2" fmla="*/ 0 w 64"/>
                <a:gd name="T3" fmla="*/ 160 h 192"/>
                <a:gd name="T4" fmla="*/ 0 w 64"/>
                <a:gd name="T5" fmla="*/ 32 h 192"/>
                <a:gd name="T6" fmla="*/ 32 w 64"/>
                <a:gd name="T7" fmla="*/ 0 h 192"/>
                <a:gd name="T8" fmla="*/ 64 w 64"/>
                <a:gd name="T9" fmla="*/ 32 h 192"/>
                <a:gd name="T10" fmla="*/ 64 w 64"/>
                <a:gd name="T11" fmla="*/ 160 h 192"/>
                <a:gd name="T12" fmla="*/ 32 w 64"/>
                <a:gd name="T13" fmla="*/ 192 h 192"/>
                <a:gd name="T14" fmla="*/ 32 w 64"/>
                <a:gd name="T15" fmla="*/ 192 h 192"/>
                <a:gd name="T16" fmla="*/ 32 w 6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92">
                  <a:moveTo>
                    <a:pt x="32" y="192"/>
                  </a:moveTo>
                  <a:cubicBezTo>
                    <a:pt x="13" y="192"/>
                    <a:pt x="0" y="179"/>
                    <a:pt x="0" y="160"/>
                  </a:cubicBezTo>
                  <a:cubicBezTo>
                    <a:pt x="0" y="32"/>
                    <a:pt x="0" y="32"/>
                    <a:pt x="0" y="32"/>
                  </a:cubicBezTo>
                  <a:cubicBezTo>
                    <a:pt x="0" y="13"/>
                    <a:pt x="13" y="0"/>
                    <a:pt x="32" y="0"/>
                  </a:cubicBezTo>
                  <a:cubicBezTo>
                    <a:pt x="51" y="0"/>
                    <a:pt x="64" y="13"/>
                    <a:pt x="64" y="32"/>
                  </a:cubicBezTo>
                  <a:cubicBezTo>
                    <a:pt x="64" y="160"/>
                    <a:pt x="64" y="160"/>
                    <a:pt x="64" y="160"/>
                  </a:cubicBezTo>
                  <a:cubicBezTo>
                    <a:pt x="64" y="179"/>
                    <a:pt x="51" y="192"/>
                    <a:pt x="32" y="192"/>
                  </a:cubicBezTo>
                  <a:close/>
                  <a:moveTo>
                    <a:pt x="32" y="192"/>
                  </a:moveTo>
                  <a:cubicBezTo>
                    <a:pt x="32" y="192"/>
                    <a:pt x="32" y="192"/>
                    <a:pt x="32" y="1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4" name="Freeform 8">
              <a:extLst>
                <a:ext uri="{FF2B5EF4-FFF2-40B4-BE49-F238E27FC236}">
                  <a16:creationId xmlns:a16="http://schemas.microsoft.com/office/drawing/2014/main" id="{94C1DA48-E2B1-45DC-85ED-175C295A611B}"/>
                </a:ext>
              </a:extLst>
            </p:cNvPr>
            <p:cNvSpPr>
              <a:spLocks noEditPoints="1"/>
            </p:cNvSpPr>
            <p:nvPr/>
          </p:nvSpPr>
          <p:spPr bwMode="auto">
            <a:xfrm>
              <a:off x="65087" y="1504950"/>
              <a:ext cx="223838" cy="214313"/>
            </a:xfrm>
            <a:custGeom>
              <a:avLst/>
              <a:gdLst>
                <a:gd name="T0" fmla="*/ 39 w 160"/>
                <a:gd name="T1" fmla="*/ 153 h 153"/>
                <a:gd name="T2" fmla="*/ 13 w 160"/>
                <a:gd name="T3" fmla="*/ 147 h 153"/>
                <a:gd name="T4" fmla="*/ 13 w 160"/>
                <a:gd name="T5" fmla="*/ 102 h 153"/>
                <a:gd name="T6" fmla="*/ 103 w 160"/>
                <a:gd name="T7" fmla="*/ 12 h 153"/>
                <a:gd name="T8" fmla="*/ 148 w 160"/>
                <a:gd name="T9" fmla="*/ 12 h 153"/>
                <a:gd name="T10" fmla="*/ 148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20" y="153"/>
                    <a:pt x="13" y="147"/>
                  </a:cubicBezTo>
                  <a:cubicBezTo>
                    <a:pt x="0" y="134"/>
                    <a:pt x="0" y="115"/>
                    <a:pt x="13" y="102"/>
                  </a:cubicBezTo>
                  <a:cubicBezTo>
                    <a:pt x="103" y="12"/>
                    <a:pt x="103" y="12"/>
                    <a:pt x="103" y="12"/>
                  </a:cubicBezTo>
                  <a:cubicBezTo>
                    <a:pt x="116" y="0"/>
                    <a:pt x="135" y="0"/>
                    <a:pt x="148" y="12"/>
                  </a:cubicBezTo>
                  <a:cubicBezTo>
                    <a:pt x="160" y="25"/>
                    <a:pt x="160" y="44"/>
                    <a:pt x="148" y="57"/>
                  </a:cubicBezTo>
                  <a:cubicBezTo>
                    <a:pt x="58" y="147"/>
                    <a:pt x="58" y="147"/>
                    <a:pt x="58" y="147"/>
                  </a:cubicBezTo>
                  <a:cubicBezTo>
                    <a:pt x="58" y="147"/>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5" name="Freeform 9">
              <a:extLst>
                <a:ext uri="{FF2B5EF4-FFF2-40B4-BE49-F238E27FC236}">
                  <a16:creationId xmlns:a16="http://schemas.microsoft.com/office/drawing/2014/main" id="{07663761-FEAB-4085-8583-D3FF6D145986}"/>
                </a:ext>
              </a:extLst>
            </p:cNvPr>
            <p:cNvSpPr>
              <a:spLocks noEditPoints="1"/>
            </p:cNvSpPr>
            <p:nvPr/>
          </p:nvSpPr>
          <p:spPr bwMode="auto">
            <a:xfrm>
              <a:off x="325437"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6" name="Freeform 10">
              <a:extLst>
                <a:ext uri="{FF2B5EF4-FFF2-40B4-BE49-F238E27FC236}">
                  <a16:creationId xmlns:a16="http://schemas.microsoft.com/office/drawing/2014/main" id="{2C919600-5034-4384-9193-2E864F15BB64}"/>
                </a:ext>
              </a:extLst>
            </p:cNvPr>
            <p:cNvSpPr>
              <a:spLocks noEditPoints="1"/>
            </p:cNvSpPr>
            <p:nvPr/>
          </p:nvSpPr>
          <p:spPr bwMode="auto">
            <a:xfrm>
              <a:off x="65087" y="2832100"/>
              <a:ext cx="223838" cy="214313"/>
            </a:xfrm>
            <a:custGeom>
              <a:avLst/>
              <a:gdLst>
                <a:gd name="T0" fmla="*/ 128 w 160"/>
                <a:gd name="T1" fmla="*/ 153 h 153"/>
                <a:gd name="T2" fmla="*/ 103 w 160"/>
                <a:gd name="T3" fmla="*/ 147 h 153"/>
                <a:gd name="T4" fmla="*/ 13 w 160"/>
                <a:gd name="T5" fmla="*/ 57 h 153"/>
                <a:gd name="T6" fmla="*/ 13 w 160"/>
                <a:gd name="T7" fmla="*/ 13 h 153"/>
                <a:gd name="T8" fmla="*/ 58 w 160"/>
                <a:gd name="T9" fmla="*/ 13 h 153"/>
                <a:gd name="T10" fmla="*/ 148 w 160"/>
                <a:gd name="T11" fmla="*/ 102 h 153"/>
                <a:gd name="T12" fmla="*/ 148 w 160"/>
                <a:gd name="T13" fmla="*/ 147 h 153"/>
                <a:gd name="T14" fmla="*/ 128 w 160"/>
                <a:gd name="T15" fmla="*/ 153 h 153"/>
                <a:gd name="T16" fmla="*/ 128 w 160"/>
                <a:gd name="T17" fmla="*/ 153 h 153"/>
                <a:gd name="T18" fmla="*/ 128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128" y="153"/>
                  </a:moveTo>
                  <a:cubicBezTo>
                    <a:pt x="122" y="153"/>
                    <a:pt x="109" y="153"/>
                    <a:pt x="103" y="147"/>
                  </a:cubicBezTo>
                  <a:cubicBezTo>
                    <a:pt x="13" y="57"/>
                    <a:pt x="13" y="57"/>
                    <a:pt x="13" y="57"/>
                  </a:cubicBezTo>
                  <a:cubicBezTo>
                    <a:pt x="0" y="45"/>
                    <a:pt x="0" y="25"/>
                    <a:pt x="13" y="13"/>
                  </a:cubicBezTo>
                  <a:cubicBezTo>
                    <a:pt x="26" y="0"/>
                    <a:pt x="45" y="0"/>
                    <a:pt x="58" y="13"/>
                  </a:cubicBezTo>
                  <a:cubicBezTo>
                    <a:pt x="148" y="102"/>
                    <a:pt x="148" y="102"/>
                    <a:pt x="148" y="102"/>
                  </a:cubicBezTo>
                  <a:cubicBezTo>
                    <a:pt x="160" y="115"/>
                    <a:pt x="160" y="134"/>
                    <a:pt x="148" y="147"/>
                  </a:cubicBezTo>
                  <a:cubicBezTo>
                    <a:pt x="148" y="153"/>
                    <a:pt x="141" y="153"/>
                    <a:pt x="128" y="153"/>
                  </a:cubicBezTo>
                  <a:close/>
                  <a:moveTo>
                    <a:pt x="128" y="153"/>
                  </a:moveTo>
                  <a:cubicBezTo>
                    <a:pt x="128" y="153"/>
                    <a:pt x="128" y="153"/>
                    <a:pt x="128"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7" name="Freeform 11">
              <a:extLst>
                <a:ext uri="{FF2B5EF4-FFF2-40B4-BE49-F238E27FC236}">
                  <a16:creationId xmlns:a16="http://schemas.microsoft.com/office/drawing/2014/main" id="{F84B9E13-2308-4D93-B206-5F2F961EE924}"/>
                </a:ext>
              </a:extLst>
            </p:cNvPr>
            <p:cNvSpPr>
              <a:spLocks noEditPoints="1"/>
            </p:cNvSpPr>
            <p:nvPr/>
          </p:nvSpPr>
          <p:spPr bwMode="auto">
            <a:xfrm>
              <a:off x="-1262063" y="2832100"/>
              <a:ext cx="223838" cy="214313"/>
            </a:xfrm>
            <a:custGeom>
              <a:avLst/>
              <a:gdLst>
                <a:gd name="T0" fmla="*/ 39 w 160"/>
                <a:gd name="T1" fmla="*/ 153 h 153"/>
                <a:gd name="T2" fmla="*/ 13 w 160"/>
                <a:gd name="T3" fmla="*/ 147 h 153"/>
                <a:gd name="T4" fmla="*/ 13 w 160"/>
                <a:gd name="T5" fmla="*/ 102 h 153"/>
                <a:gd name="T6" fmla="*/ 103 w 160"/>
                <a:gd name="T7" fmla="*/ 13 h 153"/>
                <a:gd name="T8" fmla="*/ 147 w 160"/>
                <a:gd name="T9" fmla="*/ 13 h 153"/>
                <a:gd name="T10" fmla="*/ 147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19" y="153"/>
                    <a:pt x="13" y="147"/>
                  </a:cubicBezTo>
                  <a:cubicBezTo>
                    <a:pt x="0" y="134"/>
                    <a:pt x="0" y="115"/>
                    <a:pt x="13" y="102"/>
                  </a:cubicBezTo>
                  <a:cubicBezTo>
                    <a:pt x="103" y="13"/>
                    <a:pt x="103" y="13"/>
                    <a:pt x="103" y="13"/>
                  </a:cubicBezTo>
                  <a:cubicBezTo>
                    <a:pt x="115" y="0"/>
                    <a:pt x="135" y="0"/>
                    <a:pt x="147" y="13"/>
                  </a:cubicBezTo>
                  <a:cubicBezTo>
                    <a:pt x="160" y="25"/>
                    <a:pt x="160" y="45"/>
                    <a:pt x="147" y="57"/>
                  </a:cubicBezTo>
                  <a:cubicBezTo>
                    <a:pt x="58" y="147"/>
                    <a:pt x="58" y="147"/>
                    <a:pt x="58" y="147"/>
                  </a:cubicBezTo>
                  <a:cubicBezTo>
                    <a:pt x="51" y="153"/>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8" name="Freeform 12">
              <a:extLst>
                <a:ext uri="{FF2B5EF4-FFF2-40B4-BE49-F238E27FC236}">
                  <a16:creationId xmlns:a16="http://schemas.microsoft.com/office/drawing/2014/main" id="{D22E7CFF-F64F-4B01-B07B-D09E954815B4}"/>
                </a:ext>
              </a:extLst>
            </p:cNvPr>
            <p:cNvSpPr>
              <a:spLocks noEditPoints="1"/>
            </p:cNvSpPr>
            <p:nvPr/>
          </p:nvSpPr>
          <p:spPr bwMode="auto">
            <a:xfrm>
              <a:off x="-1557338"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9" name="Freeform 13">
              <a:extLst>
                <a:ext uri="{FF2B5EF4-FFF2-40B4-BE49-F238E27FC236}">
                  <a16:creationId xmlns:a16="http://schemas.microsoft.com/office/drawing/2014/main" id="{C3D1263A-30C6-4072-82A3-66496EBC5830}"/>
                </a:ext>
              </a:extLst>
            </p:cNvPr>
            <p:cNvSpPr>
              <a:spLocks noEditPoints="1"/>
            </p:cNvSpPr>
            <p:nvPr/>
          </p:nvSpPr>
          <p:spPr bwMode="auto">
            <a:xfrm>
              <a:off x="-1262063" y="1495425"/>
              <a:ext cx="223838" cy="223838"/>
            </a:xfrm>
            <a:custGeom>
              <a:avLst/>
              <a:gdLst>
                <a:gd name="T0" fmla="*/ 128 w 160"/>
                <a:gd name="T1" fmla="*/ 160 h 160"/>
                <a:gd name="T2" fmla="*/ 103 w 160"/>
                <a:gd name="T3" fmla="*/ 154 h 160"/>
                <a:gd name="T4" fmla="*/ 13 w 160"/>
                <a:gd name="T5" fmla="*/ 58 h 160"/>
                <a:gd name="T6" fmla="*/ 13 w 160"/>
                <a:gd name="T7" fmla="*/ 13 h 160"/>
                <a:gd name="T8" fmla="*/ 58 w 160"/>
                <a:gd name="T9" fmla="*/ 13 h 160"/>
                <a:gd name="T10" fmla="*/ 147 w 160"/>
                <a:gd name="T11" fmla="*/ 103 h 160"/>
                <a:gd name="T12" fmla="*/ 147 w 160"/>
                <a:gd name="T13" fmla="*/ 147 h 160"/>
                <a:gd name="T14" fmla="*/ 128 w 160"/>
                <a:gd name="T15" fmla="*/ 160 h 160"/>
                <a:gd name="T16" fmla="*/ 128 w 160"/>
                <a:gd name="T17" fmla="*/ 160 h 160"/>
                <a:gd name="T18" fmla="*/ 128 w 160"/>
                <a:gd name="T19"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60">
                  <a:moveTo>
                    <a:pt x="128" y="160"/>
                  </a:moveTo>
                  <a:cubicBezTo>
                    <a:pt x="122" y="160"/>
                    <a:pt x="109" y="160"/>
                    <a:pt x="103" y="154"/>
                  </a:cubicBezTo>
                  <a:cubicBezTo>
                    <a:pt x="13" y="58"/>
                    <a:pt x="13" y="58"/>
                    <a:pt x="13" y="58"/>
                  </a:cubicBezTo>
                  <a:cubicBezTo>
                    <a:pt x="0" y="45"/>
                    <a:pt x="0" y="26"/>
                    <a:pt x="13" y="13"/>
                  </a:cubicBezTo>
                  <a:cubicBezTo>
                    <a:pt x="26" y="0"/>
                    <a:pt x="45" y="0"/>
                    <a:pt x="58" y="13"/>
                  </a:cubicBezTo>
                  <a:cubicBezTo>
                    <a:pt x="147" y="103"/>
                    <a:pt x="147" y="103"/>
                    <a:pt x="147" y="103"/>
                  </a:cubicBezTo>
                  <a:cubicBezTo>
                    <a:pt x="160" y="115"/>
                    <a:pt x="160" y="135"/>
                    <a:pt x="147" y="147"/>
                  </a:cubicBezTo>
                  <a:cubicBezTo>
                    <a:pt x="141" y="154"/>
                    <a:pt x="135" y="160"/>
                    <a:pt x="128" y="160"/>
                  </a:cubicBezTo>
                  <a:close/>
                  <a:moveTo>
                    <a:pt x="128" y="160"/>
                  </a:moveTo>
                  <a:cubicBezTo>
                    <a:pt x="128" y="160"/>
                    <a:pt x="128" y="160"/>
                    <a:pt x="128" y="1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70" name="Freeform 14">
              <a:extLst>
                <a:ext uri="{FF2B5EF4-FFF2-40B4-BE49-F238E27FC236}">
                  <a16:creationId xmlns:a16="http://schemas.microsoft.com/office/drawing/2014/main" id="{5DA2E673-1E5C-4534-9D7C-1840792B7DCD}"/>
                </a:ext>
              </a:extLst>
            </p:cNvPr>
            <p:cNvSpPr>
              <a:spLocks noEditPoints="1"/>
            </p:cNvSpPr>
            <p:nvPr/>
          </p:nvSpPr>
          <p:spPr bwMode="auto">
            <a:xfrm>
              <a:off x="-527050" y="1871663"/>
              <a:ext cx="449263" cy="449263"/>
            </a:xfrm>
            <a:custGeom>
              <a:avLst/>
              <a:gdLst>
                <a:gd name="T0" fmla="*/ 288 w 320"/>
                <a:gd name="T1" fmla="*/ 320 h 320"/>
                <a:gd name="T2" fmla="*/ 256 w 320"/>
                <a:gd name="T3" fmla="*/ 288 h 320"/>
                <a:gd name="T4" fmla="*/ 32 w 320"/>
                <a:gd name="T5" fmla="*/ 64 h 320"/>
                <a:gd name="T6" fmla="*/ 0 w 320"/>
                <a:gd name="T7" fmla="*/ 32 h 320"/>
                <a:gd name="T8" fmla="*/ 32 w 320"/>
                <a:gd name="T9" fmla="*/ 0 h 320"/>
                <a:gd name="T10" fmla="*/ 320 w 320"/>
                <a:gd name="T11" fmla="*/ 288 h 320"/>
                <a:gd name="T12" fmla="*/ 288 w 320"/>
                <a:gd name="T13" fmla="*/ 320 h 320"/>
                <a:gd name="T14" fmla="*/ 288 w 320"/>
                <a:gd name="T15" fmla="*/ 320 h 320"/>
                <a:gd name="T16" fmla="*/ 288 w 320"/>
                <a:gd name="T17" fmla="*/ 3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288" y="320"/>
                  </a:moveTo>
                  <a:cubicBezTo>
                    <a:pt x="269" y="320"/>
                    <a:pt x="256" y="307"/>
                    <a:pt x="256" y="288"/>
                  </a:cubicBezTo>
                  <a:cubicBezTo>
                    <a:pt x="256" y="166"/>
                    <a:pt x="154" y="64"/>
                    <a:pt x="32" y="64"/>
                  </a:cubicBezTo>
                  <a:cubicBezTo>
                    <a:pt x="13" y="64"/>
                    <a:pt x="0" y="51"/>
                    <a:pt x="0" y="32"/>
                  </a:cubicBezTo>
                  <a:cubicBezTo>
                    <a:pt x="0" y="13"/>
                    <a:pt x="13" y="0"/>
                    <a:pt x="32" y="0"/>
                  </a:cubicBezTo>
                  <a:cubicBezTo>
                    <a:pt x="192" y="0"/>
                    <a:pt x="320" y="128"/>
                    <a:pt x="320" y="288"/>
                  </a:cubicBezTo>
                  <a:cubicBezTo>
                    <a:pt x="320" y="307"/>
                    <a:pt x="307" y="320"/>
                    <a:pt x="288" y="320"/>
                  </a:cubicBezTo>
                  <a:close/>
                  <a:moveTo>
                    <a:pt x="288" y="320"/>
                  </a:moveTo>
                  <a:cubicBezTo>
                    <a:pt x="288" y="320"/>
                    <a:pt x="288" y="320"/>
                    <a:pt x="288" y="32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71" name="Freeform 18">
            <a:extLst>
              <a:ext uri="{FF2B5EF4-FFF2-40B4-BE49-F238E27FC236}">
                <a16:creationId xmlns:a16="http://schemas.microsoft.com/office/drawing/2014/main" id="{B7F6FB7B-B401-4C95-B3C7-9646158EC0D6}"/>
              </a:ext>
            </a:extLst>
          </p:cNvPr>
          <p:cNvSpPr>
            <a:spLocks noEditPoints="1"/>
          </p:cNvSpPr>
          <p:nvPr/>
        </p:nvSpPr>
        <p:spPr bwMode="auto">
          <a:xfrm>
            <a:off x="5310829" y="5567510"/>
            <a:ext cx="330334" cy="330334"/>
          </a:xfrm>
          <a:custGeom>
            <a:avLst/>
            <a:gdLst>
              <a:gd name="T0" fmla="*/ 1376 w 1536"/>
              <a:gd name="T1" fmla="*/ 160 h 1536"/>
              <a:gd name="T2" fmla="*/ 1357 w 1536"/>
              <a:gd name="T3" fmla="*/ 0 h 1536"/>
              <a:gd name="T4" fmla="*/ 1094 w 1536"/>
              <a:gd name="T5" fmla="*/ 230 h 1536"/>
              <a:gd name="T6" fmla="*/ 1088 w 1536"/>
              <a:gd name="T7" fmla="*/ 403 h 1536"/>
              <a:gd name="T8" fmla="*/ 640 w 1536"/>
              <a:gd name="T9" fmla="*/ 256 h 1536"/>
              <a:gd name="T10" fmla="*/ 640 w 1536"/>
              <a:gd name="T11" fmla="*/ 1536 h 1536"/>
              <a:gd name="T12" fmla="*/ 1114 w 1536"/>
              <a:gd name="T13" fmla="*/ 467 h 1536"/>
              <a:gd name="T14" fmla="*/ 1280 w 1536"/>
              <a:gd name="T15" fmla="*/ 448 h 1536"/>
              <a:gd name="T16" fmla="*/ 1530 w 1536"/>
              <a:gd name="T17" fmla="*/ 218 h 1536"/>
              <a:gd name="T18" fmla="*/ 1504 w 1536"/>
              <a:gd name="T19" fmla="*/ 160 h 1536"/>
              <a:gd name="T20" fmla="*/ 640 w 1536"/>
              <a:gd name="T21" fmla="*/ 1472 h 1536"/>
              <a:gd name="T22" fmla="*/ 640 w 1536"/>
              <a:gd name="T23" fmla="*/ 320 h 1536"/>
              <a:gd name="T24" fmla="*/ 911 w 1536"/>
              <a:gd name="T25" fmla="*/ 580 h 1536"/>
              <a:gd name="T26" fmla="*/ 224 w 1536"/>
              <a:gd name="T27" fmla="*/ 896 h 1536"/>
              <a:gd name="T28" fmla="*/ 1056 w 1536"/>
              <a:gd name="T29" fmla="*/ 896 h 1536"/>
              <a:gd name="T30" fmla="*/ 1070 w 1536"/>
              <a:gd name="T31" fmla="*/ 511 h 1536"/>
              <a:gd name="T32" fmla="*/ 768 w 1536"/>
              <a:gd name="T33" fmla="*/ 896 h 1536"/>
              <a:gd name="T34" fmla="*/ 512 w 1536"/>
              <a:gd name="T35" fmla="*/ 896 h 1536"/>
              <a:gd name="T36" fmla="*/ 705 w 1536"/>
              <a:gd name="T37" fmla="*/ 786 h 1536"/>
              <a:gd name="T38" fmla="*/ 614 w 1536"/>
              <a:gd name="T39" fmla="*/ 922 h 1536"/>
              <a:gd name="T40" fmla="*/ 659 w 1536"/>
              <a:gd name="T41" fmla="*/ 922 h 1536"/>
              <a:gd name="T42" fmla="*/ 768 w 1536"/>
              <a:gd name="T43" fmla="*/ 896 h 1536"/>
              <a:gd name="T44" fmla="*/ 640 w 1536"/>
              <a:gd name="T45" fmla="*/ 704 h 1536"/>
              <a:gd name="T46" fmla="*/ 640 w 1536"/>
              <a:gd name="T47" fmla="*/ 1088 h 1536"/>
              <a:gd name="T48" fmla="*/ 797 w 1536"/>
              <a:gd name="T49" fmla="*/ 784 h 1536"/>
              <a:gd name="T50" fmla="*/ 992 w 1536"/>
              <a:gd name="T51" fmla="*/ 896 h 1536"/>
              <a:gd name="T52" fmla="*/ 288 w 1536"/>
              <a:gd name="T53" fmla="*/ 896 h 1536"/>
              <a:gd name="T54" fmla="*/ 865 w 1536"/>
              <a:gd name="T55" fmla="*/ 627 h 1536"/>
              <a:gd name="T56" fmla="*/ 1267 w 1536"/>
              <a:gd name="T57" fmla="*/ 384 h 1536"/>
              <a:gd name="T58" fmla="*/ 1152 w 1536"/>
              <a:gd name="T59" fmla="*/ 269 h 1536"/>
              <a:gd name="T60" fmla="*/ 1312 w 1536"/>
              <a:gd name="T61" fmla="*/ 192 h 1536"/>
              <a:gd name="T62" fmla="*/ 1427 w 1536"/>
              <a:gd name="T63" fmla="*/ 224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36" h="1536">
                <a:moveTo>
                  <a:pt x="1504" y="160"/>
                </a:moveTo>
                <a:cubicBezTo>
                  <a:pt x="1376" y="160"/>
                  <a:pt x="1376" y="160"/>
                  <a:pt x="1376" y="160"/>
                </a:cubicBezTo>
                <a:cubicBezTo>
                  <a:pt x="1376" y="32"/>
                  <a:pt x="1376" y="32"/>
                  <a:pt x="1376" y="32"/>
                </a:cubicBezTo>
                <a:cubicBezTo>
                  <a:pt x="1376" y="19"/>
                  <a:pt x="1370" y="6"/>
                  <a:pt x="1357" y="0"/>
                </a:cubicBezTo>
                <a:cubicBezTo>
                  <a:pt x="1344" y="0"/>
                  <a:pt x="1331" y="0"/>
                  <a:pt x="1318" y="6"/>
                </a:cubicBezTo>
                <a:cubicBezTo>
                  <a:pt x="1094" y="230"/>
                  <a:pt x="1094" y="230"/>
                  <a:pt x="1094" y="230"/>
                </a:cubicBezTo>
                <a:cubicBezTo>
                  <a:pt x="1094" y="237"/>
                  <a:pt x="1088" y="250"/>
                  <a:pt x="1088" y="256"/>
                </a:cubicBezTo>
                <a:cubicBezTo>
                  <a:pt x="1088" y="403"/>
                  <a:pt x="1088" y="403"/>
                  <a:pt x="1088" y="403"/>
                </a:cubicBezTo>
                <a:cubicBezTo>
                  <a:pt x="1069" y="422"/>
                  <a:pt x="1069" y="422"/>
                  <a:pt x="1069" y="422"/>
                </a:cubicBezTo>
                <a:cubicBezTo>
                  <a:pt x="955" y="319"/>
                  <a:pt x="805" y="256"/>
                  <a:pt x="640" y="256"/>
                </a:cubicBezTo>
                <a:cubicBezTo>
                  <a:pt x="288" y="256"/>
                  <a:pt x="0" y="544"/>
                  <a:pt x="0" y="896"/>
                </a:cubicBezTo>
                <a:cubicBezTo>
                  <a:pt x="0" y="1248"/>
                  <a:pt x="288" y="1536"/>
                  <a:pt x="640" y="1536"/>
                </a:cubicBezTo>
                <a:cubicBezTo>
                  <a:pt x="992" y="1536"/>
                  <a:pt x="1280" y="1248"/>
                  <a:pt x="1280" y="896"/>
                </a:cubicBezTo>
                <a:cubicBezTo>
                  <a:pt x="1280" y="731"/>
                  <a:pt x="1217" y="581"/>
                  <a:pt x="1114" y="467"/>
                </a:cubicBezTo>
                <a:cubicBezTo>
                  <a:pt x="1133" y="448"/>
                  <a:pt x="1133" y="448"/>
                  <a:pt x="1133" y="448"/>
                </a:cubicBezTo>
                <a:cubicBezTo>
                  <a:pt x="1280" y="448"/>
                  <a:pt x="1280" y="448"/>
                  <a:pt x="1280" y="448"/>
                </a:cubicBezTo>
                <a:cubicBezTo>
                  <a:pt x="1286" y="448"/>
                  <a:pt x="1299" y="442"/>
                  <a:pt x="1306" y="442"/>
                </a:cubicBezTo>
                <a:cubicBezTo>
                  <a:pt x="1530" y="218"/>
                  <a:pt x="1530" y="218"/>
                  <a:pt x="1530" y="218"/>
                </a:cubicBezTo>
                <a:cubicBezTo>
                  <a:pt x="1536" y="205"/>
                  <a:pt x="1536" y="192"/>
                  <a:pt x="1536" y="179"/>
                </a:cubicBezTo>
                <a:cubicBezTo>
                  <a:pt x="1530" y="166"/>
                  <a:pt x="1517" y="160"/>
                  <a:pt x="1504" y="160"/>
                </a:cubicBezTo>
                <a:close/>
                <a:moveTo>
                  <a:pt x="1216" y="896"/>
                </a:moveTo>
                <a:cubicBezTo>
                  <a:pt x="1216" y="1216"/>
                  <a:pt x="960" y="1472"/>
                  <a:pt x="640" y="1472"/>
                </a:cubicBezTo>
                <a:cubicBezTo>
                  <a:pt x="320" y="1472"/>
                  <a:pt x="64" y="1216"/>
                  <a:pt x="64" y="896"/>
                </a:cubicBezTo>
                <a:cubicBezTo>
                  <a:pt x="64" y="576"/>
                  <a:pt x="320" y="320"/>
                  <a:pt x="640" y="320"/>
                </a:cubicBezTo>
                <a:cubicBezTo>
                  <a:pt x="789" y="320"/>
                  <a:pt x="923" y="375"/>
                  <a:pt x="1025" y="466"/>
                </a:cubicBezTo>
                <a:cubicBezTo>
                  <a:pt x="911" y="580"/>
                  <a:pt x="911" y="580"/>
                  <a:pt x="911" y="580"/>
                </a:cubicBezTo>
                <a:cubicBezTo>
                  <a:pt x="838" y="518"/>
                  <a:pt x="744" y="480"/>
                  <a:pt x="640" y="480"/>
                </a:cubicBezTo>
                <a:cubicBezTo>
                  <a:pt x="410" y="480"/>
                  <a:pt x="224" y="666"/>
                  <a:pt x="224" y="896"/>
                </a:cubicBezTo>
                <a:cubicBezTo>
                  <a:pt x="224" y="1126"/>
                  <a:pt x="410" y="1312"/>
                  <a:pt x="640" y="1312"/>
                </a:cubicBezTo>
                <a:cubicBezTo>
                  <a:pt x="870" y="1312"/>
                  <a:pt x="1056" y="1126"/>
                  <a:pt x="1056" y="896"/>
                </a:cubicBezTo>
                <a:cubicBezTo>
                  <a:pt x="1056" y="792"/>
                  <a:pt x="1018" y="698"/>
                  <a:pt x="956" y="625"/>
                </a:cubicBezTo>
                <a:cubicBezTo>
                  <a:pt x="1070" y="511"/>
                  <a:pt x="1070" y="511"/>
                  <a:pt x="1070" y="511"/>
                </a:cubicBezTo>
                <a:cubicBezTo>
                  <a:pt x="1161" y="613"/>
                  <a:pt x="1216" y="747"/>
                  <a:pt x="1216" y="896"/>
                </a:cubicBezTo>
                <a:close/>
                <a:moveTo>
                  <a:pt x="768" y="896"/>
                </a:moveTo>
                <a:cubicBezTo>
                  <a:pt x="768" y="966"/>
                  <a:pt x="710" y="1024"/>
                  <a:pt x="640" y="1024"/>
                </a:cubicBezTo>
                <a:cubicBezTo>
                  <a:pt x="570" y="1024"/>
                  <a:pt x="512" y="966"/>
                  <a:pt x="512" y="896"/>
                </a:cubicBezTo>
                <a:cubicBezTo>
                  <a:pt x="512" y="826"/>
                  <a:pt x="570" y="768"/>
                  <a:pt x="640" y="768"/>
                </a:cubicBezTo>
                <a:cubicBezTo>
                  <a:pt x="664" y="768"/>
                  <a:pt x="686" y="775"/>
                  <a:pt x="705" y="786"/>
                </a:cubicBezTo>
                <a:cubicBezTo>
                  <a:pt x="614" y="877"/>
                  <a:pt x="614" y="877"/>
                  <a:pt x="614" y="877"/>
                </a:cubicBezTo>
                <a:cubicBezTo>
                  <a:pt x="602" y="890"/>
                  <a:pt x="602" y="909"/>
                  <a:pt x="614" y="922"/>
                </a:cubicBezTo>
                <a:cubicBezTo>
                  <a:pt x="621" y="928"/>
                  <a:pt x="634" y="928"/>
                  <a:pt x="640" y="928"/>
                </a:cubicBezTo>
                <a:cubicBezTo>
                  <a:pt x="646" y="928"/>
                  <a:pt x="659" y="928"/>
                  <a:pt x="659" y="922"/>
                </a:cubicBezTo>
                <a:cubicBezTo>
                  <a:pt x="750" y="831"/>
                  <a:pt x="750" y="831"/>
                  <a:pt x="750" y="831"/>
                </a:cubicBezTo>
                <a:cubicBezTo>
                  <a:pt x="761" y="850"/>
                  <a:pt x="768" y="872"/>
                  <a:pt x="768" y="896"/>
                </a:cubicBezTo>
                <a:close/>
                <a:moveTo>
                  <a:pt x="752" y="739"/>
                </a:moveTo>
                <a:cubicBezTo>
                  <a:pt x="721" y="717"/>
                  <a:pt x="683" y="704"/>
                  <a:pt x="640" y="704"/>
                </a:cubicBezTo>
                <a:cubicBezTo>
                  <a:pt x="531" y="704"/>
                  <a:pt x="448" y="787"/>
                  <a:pt x="448" y="896"/>
                </a:cubicBezTo>
                <a:cubicBezTo>
                  <a:pt x="448" y="1005"/>
                  <a:pt x="531" y="1088"/>
                  <a:pt x="640" y="1088"/>
                </a:cubicBezTo>
                <a:cubicBezTo>
                  <a:pt x="749" y="1088"/>
                  <a:pt x="832" y="1005"/>
                  <a:pt x="832" y="896"/>
                </a:cubicBezTo>
                <a:cubicBezTo>
                  <a:pt x="832" y="853"/>
                  <a:pt x="819" y="815"/>
                  <a:pt x="797" y="784"/>
                </a:cubicBezTo>
                <a:cubicBezTo>
                  <a:pt x="909" y="671"/>
                  <a:pt x="909" y="671"/>
                  <a:pt x="909" y="671"/>
                </a:cubicBezTo>
                <a:cubicBezTo>
                  <a:pt x="961" y="733"/>
                  <a:pt x="992" y="811"/>
                  <a:pt x="992" y="896"/>
                </a:cubicBezTo>
                <a:cubicBezTo>
                  <a:pt x="992" y="1088"/>
                  <a:pt x="832" y="1248"/>
                  <a:pt x="640" y="1248"/>
                </a:cubicBezTo>
                <a:cubicBezTo>
                  <a:pt x="448" y="1248"/>
                  <a:pt x="288" y="1088"/>
                  <a:pt x="288" y="896"/>
                </a:cubicBezTo>
                <a:cubicBezTo>
                  <a:pt x="288" y="704"/>
                  <a:pt x="448" y="544"/>
                  <a:pt x="640" y="544"/>
                </a:cubicBezTo>
                <a:cubicBezTo>
                  <a:pt x="725" y="544"/>
                  <a:pt x="803" y="575"/>
                  <a:pt x="865" y="627"/>
                </a:cubicBezTo>
                <a:lnTo>
                  <a:pt x="752" y="739"/>
                </a:lnTo>
                <a:close/>
                <a:moveTo>
                  <a:pt x="1267" y="384"/>
                </a:moveTo>
                <a:cubicBezTo>
                  <a:pt x="1152" y="384"/>
                  <a:pt x="1152" y="384"/>
                  <a:pt x="1152" y="384"/>
                </a:cubicBezTo>
                <a:cubicBezTo>
                  <a:pt x="1152" y="269"/>
                  <a:pt x="1152" y="269"/>
                  <a:pt x="1152" y="269"/>
                </a:cubicBezTo>
                <a:cubicBezTo>
                  <a:pt x="1312" y="109"/>
                  <a:pt x="1312" y="109"/>
                  <a:pt x="1312" y="109"/>
                </a:cubicBezTo>
                <a:cubicBezTo>
                  <a:pt x="1312" y="192"/>
                  <a:pt x="1312" y="192"/>
                  <a:pt x="1312" y="192"/>
                </a:cubicBezTo>
                <a:cubicBezTo>
                  <a:pt x="1312" y="211"/>
                  <a:pt x="1325" y="224"/>
                  <a:pt x="1344" y="224"/>
                </a:cubicBezTo>
                <a:cubicBezTo>
                  <a:pt x="1427" y="224"/>
                  <a:pt x="1427" y="224"/>
                  <a:pt x="1427" y="224"/>
                </a:cubicBezTo>
                <a:lnTo>
                  <a:pt x="1267" y="3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grpSp>
        <p:nvGrpSpPr>
          <p:cNvPr id="172" name="Group 171">
            <a:extLst>
              <a:ext uri="{FF2B5EF4-FFF2-40B4-BE49-F238E27FC236}">
                <a16:creationId xmlns:a16="http://schemas.microsoft.com/office/drawing/2014/main" id="{470927AE-5664-4357-B993-0C4AF71E18B2}"/>
              </a:ext>
            </a:extLst>
          </p:cNvPr>
          <p:cNvGrpSpPr/>
          <p:nvPr/>
        </p:nvGrpSpPr>
        <p:grpSpPr>
          <a:xfrm>
            <a:off x="5841187" y="2453804"/>
            <a:ext cx="292868" cy="243057"/>
            <a:chOff x="-4900613" y="885825"/>
            <a:chExt cx="5815013" cy="4826000"/>
          </a:xfrm>
          <a:solidFill>
            <a:schemeClr val="bg1"/>
          </a:solidFill>
        </p:grpSpPr>
        <p:sp>
          <p:nvSpPr>
            <p:cNvPr id="173" name="Freeform 22">
              <a:extLst>
                <a:ext uri="{FF2B5EF4-FFF2-40B4-BE49-F238E27FC236}">
                  <a16:creationId xmlns:a16="http://schemas.microsoft.com/office/drawing/2014/main" id="{0C355E21-02C6-47BD-8388-A3BB907EE26D}"/>
                </a:ext>
              </a:extLst>
            </p:cNvPr>
            <p:cNvSpPr>
              <a:spLocks noEditPoints="1"/>
            </p:cNvSpPr>
            <p:nvPr/>
          </p:nvSpPr>
          <p:spPr bwMode="auto">
            <a:xfrm>
              <a:off x="-4878388" y="1609725"/>
              <a:ext cx="5792788" cy="4102100"/>
            </a:xfrm>
            <a:custGeom>
              <a:avLst/>
              <a:gdLst>
                <a:gd name="T0" fmla="*/ 1376 w 1536"/>
                <a:gd name="T1" fmla="*/ 1088 h 1088"/>
                <a:gd name="T2" fmla="*/ 160 w 1536"/>
                <a:gd name="T3" fmla="*/ 1088 h 1088"/>
                <a:gd name="T4" fmla="*/ 0 w 1536"/>
                <a:gd name="T5" fmla="*/ 928 h 1088"/>
                <a:gd name="T6" fmla="*/ 0 w 1536"/>
                <a:gd name="T7" fmla="*/ 160 h 1088"/>
                <a:gd name="T8" fmla="*/ 160 w 1536"/>
                <a:gd name="T9" fmla="*/ 0 h 1088"/>
                <a:gd name="T10" fmla="*/ 1376 w 1536"/>
                <a:gd name="T11" fmla="*/ 0 h 1088"/>
                <a:gd name="T12" fmla="*/ 1536 w 1536"/>
                <a:gd name="T13" fmla="*/ 160 h 1088"/>
                <a:gd name="T14" fmla="*/ 1536 w 1536"/>
                <a:gd name="T15" fmla="*/ 928 h 1088"/>
                <a:gd name="T16" fmla="*/ 1376 w 1536"/>
                <a:gd name="T17" fmla="*/ 1088 h 1088"/>
                <a:gd name="T18" fmla="*/ 160 w 1536"/>
                <a:gd name="T19" fmla="*/ 64 h 1088"/>
                <a:gd name="T20" fmla="*/ 64 w 1536"/>
                <a:gd name="T21" fmla="*/ 160 h 1088"/>
                <a:gd name="T22" fmla="*/ 64 w 1536"/>
                <a:gd name="T23" fmla="*/ 928 h 1088"/>
                <a:gd name="T24" fmla="*/ 160 w 1536"/>
                <a:gd name="T25" fmla="*/ 1024 h 1088"/>
                <a:gd name="T26" fmla="*/ 1376 w 1536"/>
                <a:gd name="T27" fmla="*/ 1024 h 1088"/>
                <a:gd name="T28" fmla="*/ 1472 w 1536"/>
                <a:gd name="T29" fmla="*/ 928 h 1088"/>
                <a:gd name="T30" fmla="*/ 1472 w 1536"/>
                <a:gd name="T31" fmla="*/ 160 h 1088"/>
                <a:gd name="T32" fmla="*/ 1376 w 1536"/>
                <a:gd name="T33" fmla="*/ 64 h 1088"/>
                <a:gd name="T34" fmla="*/ 160 w 1536"/>
                <a:gd name="T35" fmla="*/ 64 h 1088"/>
                <a:gd name="T36" fmla="*/ 160 w 1536"/>
                <a:gd name="T37" fmla="*/ 64 h 1088"/>
                <a:gd name="T38" fmla="*/ 160 w 1536"/>
                <a:gd name="T39" fmla="*/ 64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6" h="1088">
                  <a:moveTo>
                    <a:pt x="1376" y="1088"/>
                  </a:moveTo>
                  <a:cubicBezTo>
                    <a:pt x="160" y="1088"/>
                    <a:pt x="160" y="1088"/>
                    <a:pt x="160" y="1088"/>
                  </a:cubicBezTo>
                  <a:cubicBezTo>
                    <a:pt x="70" y="1088"/>
                    <a:pt x="0" y="1018"/>
                    <a:pt x="0" y="928"/>
                  </a:cubicBezTo>
                  <a:cubicBezTo>
                    <a:pt x="0" y="160"/>
                    <a:pt x="0" y="160"/>
                    <a:pt x="0" y="160"/>
                  </a:cubicBezTo>
                  <a:cubicBezTo>
                    <a:pt x="0" y="70"/>
                    <a:pt x="70" y="0"/>
                    <a:pt x="160" y="0"/>
                  </a:cubicBezTo>
                  <a:cubicBezTo>
                    <a:pt x="1376" y="0"/>
                    <a:pt x="1376" y="0"/>
                    <a:pt x="1376" y="0"/>
                  </a:cubicBezTo>
                  <a:cubicBezTo>
                    <a:pt x="1466" y="0"/>
                    <a:pt x="1536" y="70"/>
                    <a:pt x="1536" y="160"/>
                  </a:cubicBezTo>
                  <a:cubicBezTo>
                    <a:pt x="1536" y="928"/>
                    <a:pt x="1536" y="928"/>
                    <a:pt x="1536" y="928"/>
                  </a:cubicBezTo>
                  <a:cubicBezTo>
                    <a:pt x="1536" y="1018"/>
                    <a:pt x="1466" y="1088"/>
                    <a:pt x="1376" y="1088"/>
                  </a:cubicBezTo>
                  <a:close/>
                  <a:moveTo>
                    <a:pt x="160" y="64"/>
                  </a:moveTo>
                  <a:cubicBezTo>
                    <a:pt x="109" y="64"/>
                    <a:pt x="64" y="109"/>
                    <a:pt x="64" y="160"/>
                  </a:cubicBezTo>
                  <a:cubicBezTo>
                    <a:pt x="64" y="928"/>
                    <a:pt x="64" y="928"/>
                    <a:pt x="64" y="928"/>
                  </a:cubicBezTo>
                  <a:cubicBezTo>
                    <a:pt x="64" y="979"/>
                    <a:pt x="109" y="1024"/>
                    <a:pt x="160" y="1024"/>
                  </a:cubicBezTo>
                  <a:cubicBezTo>
                    <a:pt x="1376" y="1024"/>
                    <a:pt x="1376" y="1024"/>
                    <a:pt x="1376" y="1024"/>
                  </a:cubicBezTo>
                  <a:cubicBezTo>
                    <a:pt x="1427" y="1024"/>
                    <a:pt x="1472" y="979"/>
                    <a:pt x="1472" y="928"/>
                  </a:cubicBezTo>
                  <a:cubicBezTo>
                    <a:pt x="1472" y="160"/>
                    <a:pt x="1472" y="160"/>
                    <a:pt x="1472" y="160"/>
                  </a:cubicBezTo>
                  <a:cubicBezTo>
                    <a:pt x="1472" y="109"/>
                    <a:pt x="1427" y="64"/>
                    <a:pt x="1376" y="64"/>
                  </a:cubicBezTo>
                  <a:lnTo>
                    <a:pt x="160" y="64"/>
                  </a:ln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74" name="Freeform 23">
              <a:extLst>
                <a:ext uri="{FF2B5EF4-FFF2-40B4-BE49-F238E27FC236}">
                  <a16:creationId xmlns:a16="http://schemas.microsoft.com/office/drawing/2014/main" id="{3773A688-8BA9-4536-857F-F872FC4B3800}"/>
                </a:ext>
              </a:extLst>
            </p:cNvPr>
            <p:cNvSpPr>
              <a:spLocks noEditPoints="1"/>
            </p:cNvSpPr>
            <p:nvPr/>
          </p:nvSpPr>
          <p:spPr bwMode="auto">
            <a:xfrm>
              <a:off x="-2947988" y="885825"/>
              <a:ext cx="1931988" cy="965200"/>
            </a:xfrm>
            <a:custGeom>
              <a:avLst/>
              <a:gdLst>
                <a:gd name="T0" fmla="*/ 480 w 512"/>
                <a:gd name="T1" fmla="*/ 256 h 256"/>
                <a:gd name="T2" fmla="*/ 448 w 512"/>
                <a:gd name="T3" fmla="*/ 224 h 256"/>
                <a:gd name="T4" fmla="*/ 448 w 512"/>
                <a:gd name="T5" fmla="*/ 96 h 256"/>
                <a:gd name="T6" fmla="*/ 416 w 512"/>
                <a:gd name="T7" fmla="*/ 64 h 256"/>
                <a:gd name="T8" fmla="*/ 96 w 512"/>
                <a:gd name="T9" fmla="*/ 64 h 256"/>
                <a:gd name="T10" fmla="*/ 64 w 512"/>
                <a:gd name="T11" fmla="*/ 96 h 256"/>
                <a:gd name="T12" fmla="*/ 64 w 512"/>
                <a:gd name="T13" fmla="*/ 224 h 256"/>
                <a:gd name="T14" fmla="*/ 32 w 512"/>
                <a:gd name="T15" fmla="*/ 256 h 256"/>
                <a:gd name="T16" fmla="*/ 0 w 512"/>
                <a:gd name="T17" fmla="*/ 224 h 256"/>
                <a:gd name="T18" fmla="*/ 0 w 512"/>
                <a:gd name="T19" fmla="*/ 96 h 256"/>
                <a:gd name="T20" fmla="*/ 96 w 512"/>
                <a:gd name="T21" fmla="*/ 0 h 256"/>
                <a:gd name="T22" fmla="*/ 416 w 512"/>
                <a:gd name="T23" fmla="*/ 0 h 256"/>
                <a:gd name="T24" fmla="*/ 512 w 512"/>
                <a:gd name="T25" fmla="*/ 96 h 256"/>
                <a:gd name="T26" fmla="*/ 512 w 512"/>
                <a:gd name="T27" fmla="*/ 224 h 256"/>
                <a:gd name="T28" fmla="*/ 480 w 512"/>
                <a:gd name="T29" fmla="*/ 256 h 256"/>
                <a:gd name="T30" fmla="*/ 480 w 512"/>
                <a:gd name="T31" fmla="*/ 256 h 256"/>
                <a:gd name="T32" fmla="*/ 480 w 512"/>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2" h="256">
                  <a:moveTo>
                    <a:pt x="480" y="256"/>
                  </a:moveTo>
                  <a:cubicBezTo>
                    <a:pt x="461" y="256"/>
                    <a:pt x="448" y="243"/>
                    <a:pt x="448" y="224"/>
                  </a:cubicBezTo>
                  <a:cubicBezTo>
                    <a:pt x="448" y="96"/>
                    <a:pt x="448" y="96"/>
                    <a:pt x="448" y="96"/>
                  </a:cubicBezTo>
                  <a:cubicBezTo>
                    <a:pt x="448" y="77"/>
                    <a:pt x="435" y="64"/>
                    <a:pt x="416" y="64"/>
                  </a:cubicBezTo>
                  <a:cubicBezTo>
                    <a:pt x="96" y="64"/>
                    <a:pt x="96" y="64"/>
                    <a:pt x="96" y="64"/>
                  </a:cubicBezTo>
                  <a:cubicBezTo>
                    <a:pt x="77" y="64"/>
                    <a:pt x="64" y="77"/>
                    <a:pt x="64" y="96"/>
                  </a:cubicBezTo>
                  <a:cubicBezTo>
                    <a:pt x="64" y="224"/>
                    <a:pt x="64" y="224"/>
                    <a:pt x="64" y="224"/>
                  </a:cubicBezTo>
                  <a:cubicBezTo>
                    <a:pt x="64" y="243"/>
                    <a:pt x="51" y="256"/>
                    <a:pt x="32" y="256"/>
                  </a:cubicBezTo>
                  <a:cubicBezTo>
                    <a:pt x="13" y="256"/>
                    <a:pt x="0" y="243"/>
                    <a:pt x="0" y="224"/>
                  </a:cubicBezTo>
                  <a:cubicBezTo>
                    <a:pt x="0" y="96"/>
                    <a:pt x="0" y="96"/>
                    <a:pt x="0" y="96"/>
                  </a:cubicBezTo>
                  <a:cubicBezTo>
                    <a:pt x="0" y="45"/>
                    <a:pt x="45" y="0"/>
                    <a:pt x="96" y="0"/>
                  </a:cubicBezTo>
                  <a:cubicBezTo>
                    <a:pt x="416" y="0"/>
                    <a:pt x="416" y="0"/>
                    <a:pt x="416" y="0"/>
                  </a:cubicBezTo>
                  <a:cubicBezTo>
                    <a:pt x="467" y="0"/>
                    <a:pt x="512" y="45"/>
                    <a:pt x="512" y="96"/>
                  </a:cubicBezTo>
                  <a:cubicBezTo>
                    <a:pt x="512" y="224"/>
                    <a:pt x="512" y="224"/>
                    <a:pt x="512" y="224"/>
                  </a:cubicBezTo>
                  <a:cubicBezTo>
                    <a:pt x="512" y="243"/>
                    <a:pt x="499" y="256"/>
                    <a:pt x="480" y="256"/>
                  </a:cubicBezTo>
                  <a:close/>
                  <a:moveTo>
                    <a:pt x="480" y="256"/>
                  </a:moveTo>
                  <a:cubicBezTo>
                    <a:pt x="480" y="256"/>
                    <a:pt x="480" y="256"/>
                    <a:pt x="480" y="25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75" name="Freeform 24">
              <a:extLst>
                <a:ext uri="{FF2B5EF4-FFF2-40B4-BE49-F238E27FC236}">
                  <a16:creationId xmlns:a16="http://schemas.microsoft.com/office/drawing/2014/main" id="{02F9A609-CB06-4C96-8EF0-FB1FBA80A8AF}"/>
                </a:ext>
              </a:extLst>
            </p:cNvPr>
            <p:cNvSpPr>
              <a:spLocks noEditPoints="1"/>
            </p:cNvSpPr>
            <p:nvPr/>
          </p:nvSpPr>
          <p:spPr bwMode="auto">
            <a:xfrm>
              <a:off x="-4900613" y="2552700"/>
              <a:ext cx="5815013" cy="1228725"/>
            </a:xfrm>
            <a:custGeom>
              <a:avLst/>
              <a:gdLst>
                <a:gd name="T0" fmla="*/ 774 w 1542"/>
                <a:gd name="T1" fmla="*/ 326 h 326"/>
                <a:gd name="T2" fmla="*/ 761 w 1542"/>
                <a:gd name="T3" fmla="*/ 326 h 326"/>
                <a:gd name="T4" fmla="*/ 25 w 1542"/>
                <a:gd name="T5" fmla="*/ 70 h 326"/>
                <a:gd name="T6" fmla="*/ 6 w 1542"/>
                <a:gd name="T7" fmla="*/ 25 h 326"/>
                <a:gd name="T8" fmla="*/ 51 w 1542"/>
                <a:gd name="T9" fmla="*/ 6 h 326"/>
                <a:gd name="T10" fmla="*/ 774 w 1542"/>
                <a:gd name="T11" fmla="*/ 262 h 326"/>
                <a:gd name="T12" fmla="*/ 1497 w 1542"/>
                <a:gd name="T13" fmla="*/ 6 h 326"/>
                <a:gd name="T14" fmla="*/ 1536 w 1542"/>
                <a:gd name="T15" fmla="*/ 25 h 326"/>
                <a:gd name="T16" fmla="*/ 1516 w 1542"/>
                <a:gd name="T17" fmla="*/ 64 h 326"/>
                <a:gd name="T18" fmla="*/ 780 w 1542"/>
                <a:gd name="T19" fmla="*/ 320 h 326"/>
                <a:gd name="T20" fmla="*/ 774 w 1542"/>
                <a:gd name="T21" fmla="*/ 326 h 326"/>
                <a:gd name="T22" fmla="*/ 774 w 1542"/>
                <a:gd name="T23" fmla="*/ 326 h 326"/>
                <a:gd name="T24" fmla="*/ 774 w 1542"/>
                <a:gd name="T25" fmla="*/ 3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2" h="326">
                  <a:moveTo>
                    <a:pt x="774" y="326"/>
                  </a:moveTo>
                  <a:cubicBezTo>
                    <a:pt x="768" y="326"/>
                    <a:pt x="768" y="326"/>
                    <a:pt x="761" y="326"/>
                  </a:cubicBezTo>
                  <a:cubicBezTo>
                    <a:pt x="25" y="70"/>
                    <a:pt x="25" y="70"/>
                    <a:pt x="25" y="70"/>
                  </a:cubicBezTo>
                  <a:cubicBezTo>
                    <a:pt x="12" y="64"/>
                    <a:pt x="0" y="44"/>
                    <a:pt x="6" y="25"/>
                  </a:cubicBezTo>
                  <a:cubicBezTo>
                    <a:pt x="12" y="12"/>
                    <a:pt x="32" y="0"/>
                    <a:pt x="51" y="6"/>
                  </a:cubicBezTo>
                  <a:cubicBezTo>
                    <a:pt x="774" y="262"/>
                    <a:pt x="774" y="262"/>
                    <a:pt x="774" y="262"/>
                  </a:cubicBezTo>
                  <a:cubicBezTo>
                    <a:pt x="1497" y="6"/>
                    <a:pt x="1497" y="6"/>
                    <a:pt x="1497" y="6"/>
                  </a:cubicBezTo>
                  <a:cubicBezTo>
                    <a:pt x="1516" y="0"/>
                    <a:pt x="1529" y="6"/>
                    <a:pt x="1536" y="25"/>
                  </a:cubicBezTo>
                  <a:cubicBezTo>
                    <a:pt x="1542" y="44"/>
                    <a:pt x="1536" y="57"/>
                    <a:pt x="1516" y="64"/>
                  </a:cubicBezTo>
                  <a:cubicBezTo>
                    <a:pt x="780" y="320"/>
                    <a:pt x="780" y="320"/>
                    <a:pt x="780" y="320"/>
                  </a:cubicBezTo>
                  <a:cubicBezTo>
                    <a:pt x="780" y="326"/>
                    <a:pt x="780" y="326"/>
                    <a:pt x="774" y="326"/>
                  </a:cubicBezTo>
                  <a:close/>
                  <a:moveTo>
                    <a:pt x="774" y="326"/>
                  </a:moveTo>
                  <a:cubicBezTo>
                    <a:pt x="774" y="326"/>
                    <a:pt x="774" y="326"/>
                    <a:pt x="774" y="32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6" name="Group 175">
            <a:extLst>
              <a:ext uri="{FF2B5EF4-FFF2-40B4-BE49-F238E27FC236}">
                <a16:creationId xmlns:a16="http://schemas.microsoft.com/office/drawing/2014/main" id="{ED96C47A-0A4C-45E3-8DD6-FDFEB01870C2}"/>
              </a:ext>
            </a:extLst>
          </p:cNvPr>
          <p:cNvGrpSpPr/>
          <p:nvPr/>
        </p:nvGrpSpPr>
        <p:grpSpPr>
          <a:xfrm>
            <a:off x="6205622" y="3456330"/>
            <a:ext cx="349810" cy="342900"/>
            <a:chOff x="973138" y="4927600"/>
            <a:chExt cx="642937" cy="630238"/>
          </a:xfrm>
          <a:solidFill>
            <a:schemeClr val="bg1"/>
          </a:solidFill>
        </p:grpSpPr>
        <p:sp>
          <p:nvSpPr>
            <p:cNvPr id="177" name="Freeform 28">
              <a:extLst>
                <a:ext uri="{FF2B5EF4-FFF2-40B4-BE49-F238E27FC236}">
                  <a16:creationId xmlns:a16="http://schemas.microsoft.com/office/drawing/2014/main" id="{E3CAC4AC-C704-457E-A0DB-9115FCCCFAE8}"/>
                </a:ext>
              </a:extLst>
            </p:cNvPr>
            <p:cNvSpPr>
              <a:spLocks noEditPoints="1"/>
            </p:cNvSpPr>
            <p:nvPr/>
          </p:nvSpPr>
          <p:spPr bwMode="auto">
            <a:xfrm>
              <a:off x="1308100" y="4927600"/>
              <a:ext cx="295275" cy="295275"/>
            </a:xfrm>
            <a:custGeom>
              <a:avLst/>
              <a:gdLst>
                <a:gd name="T0" fmla="*/ 30 w 706"/>
                <a:gd name="T1" fmla="*/ 0 h 707"/>
                <a:gd name="T2" fmla="*/ 0 w 706"/>
                <a:gd name="T3" fmla="*/ 30 h 707"/>
                <a:gd name="T4" fmla="*/ 0 w 706"/>
                <a:gd name="T5" fmla="*/ 677 h 707"/>
                <a:gd name="T6" fmla="*/ 30 w 706"/>
                <a:gd name="T7" fmla="*/ 707 h 707"/>
                <a:gd name="T8" fmla="*/ 676 w 706"/>
                <a:gd name="T9" fmla="*/ 707 h 707"/>
                <a:gd name="T10" fmla="*/ 706 w 706"/>
                <a:gd name="T11" fmla="*/ 677 h 707"/>
                <a:gd name="T12" fmla="*/ 706 w 706"/>
                <a:gd name="T13" fmla="*/ 676 h 707"/>
                <a:gd name="T14" fmla="*/ 508 w 706"/>
                <a:gd name="T15" fmla="*/ 198 h 707"/>
                <a:gd name="T16" fmla="*/ 30 w 706"/>
                <a:gd name="T17" fmla="*/ 0 h 707"/>
                <a:gd name="T18" fmla="*/ 60 w 706"/>
                <a:gd name="T19" fmla="*/ 647 h 707"/>
                <a:gd name="T20" fmla="*/ 60 w 706"/>
                <a:gd name="T21" fmla="*/ 60 h 707"/>
                <a:gd name="T22" fmla="*/ 646 w 706"/>
                <a:gd name="T23" fmla="*/ 647 h 707"/>
                <a:gd name="T24" fmla="*/ 60 w 706"/>
                <a:gd name="T25" fmla="*/ 647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6" h="707">
                  <a:moveTo>
                    <a:pt x="30" y="0"/>
                  </a:moveTo>
                  <a:cubicBezTo>
                    <a:pt x="14" y="0"/>
                    <a:pt x="0" y="13"/>
                    <a:pt x="0" y="30"/>
                  </a:cubicBezTo>
                  <a:cubicBezTo>
                    <a:pt x="0" y="677"/>
                    <a:pt x="0" y="677"/>
                    <a:pt x="0" y="677"/>
                  </a:cubicBezTo>
                  <a:cubicBezTo>
                    <a:pt x="0" y="694"/>
                    <a:pt x="14" y="707"/>
                    <a:pt x="30" y="707"/>
                  </a:cubicBezTo>
                  <a:cubicBezTo>
                    <a:pt x="676" y="707"/>
                    <a:pt x="676" y="707"/>
                    <a:pt x="676" y="707"/>
                  </a:cubicBezTo>
                  <a:cubicBezTo>
                    <a:pt x="693" y="707"/>
                    <a:pt x="706" y="693"/>
                    <a:pt x="706" y="677"/>
                  </a:cubicBezTo>
                  <a:cubicBezTo>
                    <a:pt x="706" y="676"/>
                    <a:pt x="706" y="676"/>
                    <a:pt x="706" y="676"/>
                  </a:cubicBezTo>
                  <a:cubicBezTo>
                    <a:pt x="706" y="495"/>
                    <a:pt x="636" y="326"/>
                    <a:pt x="508" y="198"/>
                  </a:cubicBezTo>
                  <a:cubicBezTo>
                    <a:pt x="381" y="70"/>
                    <a:pt x="211" y="0"/>
                    <a:pt x="30" y="0"/>
                  </a:cubicBezTo>
                  <a:close/>
                  <a:moveTo>
                    <a:pt x="60" y="647"/>
                  </a:moveTo>
                  <a:cubicBezTo>
                    <a:pt x="60" y="60"/>
                    <a:pt x="60" y="60"/>
                    <a:pt x="60" y="60"/>
                  </a:cubicBezTo>
                  <a:cubicBezTo>
                    <a:pt x="376" y="76"/>
                    <a:pt x="631" y="330"/>
                    <a:pt x="646" y="647"/>
                  </a:cubicBezTo>
                  <a:lnTo>
                    <a:pt x="60" y="6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8" name="Freeform 29">
              <a:extLst>
                <a:ext uri="{FF2B5EF4-FFF2-40B4-BE49-F238E27FC236}">
                  <a16:creationId xmlns:a16="http://schemas.microsoft.com/office/drawing/2014/main" id="{8D454A5E-767E-4B14-A986-597AB6BC4EBF}"/>
                </a:ext>
              </a:extLst>
            </p:cNvPr>
            <p:cNvSpPr>
              <a:spLocks noEditPoints="1"/>
            </p:cNvSpPr>
            <p:nvPr/>
          </p:nvSpPr>
          <p:spPr bwMode="auto">
            <a:xfrm>
              <a:off x="1319213" y="5254625"/>
              <a:ext cx="296862" cy="215900"/>
            </a:xfrm>
            <a:custGeom>
              <a:avLst/>
              <a:gdLst>
                <a:gd name="T0" fmla="*/ 678 w 708"/>
                <a:gd name="T1" fmla="*/ 0 h 517"/>
                <a:gd name="T2" fmla="*/ 32 w 708"/>
                <a:gd name="T3" fmla="*/ 0 h 517"/>
                <a:gd name="T4" fmla="*/ 4 w 708"/>
                <a:gd name="T5" fmla="*/ 19 h 517"/>
                <a:gd name="T6" fmla="*/ 11 w 708"/>
                <a:gd name="T7" fmla="*/ 51 h 517"/>
                <a:gd name="T8" fmla="*/ 467 w 708"/>
                <a:gd name="T9" fmla="*/ 508 h 517"/>
                <a:gd name="T10" fmla="*/ 488 w 708"/>
                <a:gd name="T11" fmla="*/ 517 h 517"/>
                <a:gd name="T12" fmla="*/ 488 w 708"/>
                <a:gd name="T13" fmla="*/ 517 h 517"/>
                <a:gd name="T14" fmla="*/ 510 w 708"/>
                <a:gd name="T15" fmla="*/ 508 h 517"/>
                <a:gd name="T16" fmla="*/ 708 w 708"/>
                <a:gd name="T17" fmla="*/ 30 h 517"/>
                <a:gd name="T18" fmla="*/ 699 w 708"/>
                <a:gd name="T19" fmla="*/ 9 h 517"/>
                <a:gd name="T20" fmla="*/ 678 w 708"/>
                <a:gd name="T21" fmla="*/ 0 h 517"/>
                <a:gd name="T22" fmla="*/ 488 w 708"/>
                <a:gd name="T23" fmla="*/ 444 h 517"/>
                <a:gd name="T24" fmla="*/ 455 w 708"/>
                <a:gd name="T25" fmla="*/ 411 h 517"/>
                <a:gd name="T26" fmla="*/ 506 w 708"/>
                <a:gd name="T27" fmla="*/ 359 h 517"/>
                <a:gd name="T28" fmla="*/ 506 w 708"/>
                <a:gd name="T29" fmla="*/ 316 h 517"/>
                <a:gd name="T30" fmla="*/ 464 w 708"/>
                <a:gd name="T31" fmla="*/ 316 h 517"/>
                <a:gd name="T32" fmla="*/ 412 w 708"/>
                <a:gd name="T33" fmla="*/ 368 h 517"/>
                <a:gd name="T34" fmla="*/ 356 w 708"/>
                <a:gd name="T35" fmla="*/ 312 h 517"/>
                <a:gd name="T36" fmla="*/ 492 w 708"/>
                <a:gd name="T37" fmla="*/ 175 h 517"/>
                <a:gd name="T38" fmla="*/ 492 w 708"/>
                <a:gd name="T39" fmla="*/ 133 h 517"/>
                <a:gd name="T40" fmla="*/ 450 w 708"/>
                <a:gd name="T41" fmla="*/ 133 h 517"/>
                <a:gd name="T42" fmla="*/ 313 w 708"/>
                <a:gd name="T43" fmla="*/ 269 h 517"/>
                <a:gd name="T44" fmla="*/ 262 w 708"/>
                <a:gd name="T45" fmla="*/ 217 h 517"/>
                <a:gd name="T46" fmla="*/ 307 w 708"/>
                <a:gd name="T47" fmla="*/ 172 h 517"/>
                <a:gd name="T48" fmla="*/ 307 w 708"/>
                <a:gd name="T49" fmla="*/ 130 h 517"/>
                <a:gd name="T50" fmla="*/ 265 w 708"/>
                <a:gd name="T51" fmla="*/ 130 h 517"/>
                <a:gd name="T52" fmla="*/ 219 w 708"/>
                <a:gd name="T53" fmla="*/ 175 h 517"/>
                <a:gd name="T54" fmla="*/ 104 w 708"/>
                <a:gd name="T55" fmla="*/ 60 h 517"/>
                <a:gd name="T56" fmla="*/ 647 w 708"/>
                <a:gd name="T57" fmla="*/ 60 h 517"/>
                <a:gd name="T58" fmla="*/ 488 w 708"/>
                <a:gd name="T59" fmla="*/ 444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08" h="517">
                  <a:moveTo>
                    <a:pt x="678" y="0"/>
                  </a:moveTo>
                  <a:cubicBezTo>
                    <a:pt x="32" y="0"/>
                    <a:pt x="32" y="0"/>
                    <a:pt x="32" y="0"/>
                  </a:cubicBezTo>
                  <a:cubicBezTo>
                    <a:pt x="20" y="0"/>
                    <a:pt x="9" y="7"/>
                    <a:pt x="4" y="19"/>
                  </a:cubicBezTo>
                  <a:cubicBezTo>
                    <a:pt x="0" y="30"/>
                    <a:pt x="2" y="43"/>
                    <a:pt x="11" y="51"/>
                  </a:cubicBezTo>
                  <a:cubicBezTo>
                    <a:pt x="467" y="508"/>
                    <a:pt x="467" y="508"/>
                    <a:pt x="467" y="508"/>
                  </a:cubicBezTo>
                  <a:cubicBezTo>
                    <a:pt x="473" y="514"/>
                    <a:pt x="480" y="517"/>
                    <a:pt x="488" y="517"/>
                  </a:cubicBezTo>
                  <a:cubicBezTo>
                    <a:pt x="488" y="517"/>
                    <a:pt x="488" y="517"/>
                    <a:pt x="488" y="517"/>
                  </a:cubicBezTo>
                  <a:cubicBezTo>
                    <a:pt x="496" y="517"/>
                    <a:pt x="504" y="514"/>
                    <a:pt x="510" y="508"/>
                  </a:cubicBezTo>
                  <a:cubicBezTo>
                    <a:pt x="637" y="381"/>
                    <a:pt x="708" y="211"/>
                    <a:pt x="708" y="30"/>
                  </a:cubicBezTo>
                  <a:cubicBezTo>
                    <a:pt x="708" y="22"/>
                    <a:pt x="705" y="15"/>
                    <a:pt x="699" y="9"/>
                  </a:cubicBezTo>
                  <a:cubicBezTo>
                    <a:pt x="694" y="3"/>
                    <a:pt x="686" y="0"/>
                    <a:pt x="678" y="0"/>
                  </a:cubicBezTo>
                  <a:close/>
                  <a:moveTo>
                    <a:pt x="488" y="444"/>
                  </a:moveTo>
                  <a:cubicBezTo>
                    <a:pt x="455" y="411"/>
                    <a:pt x="455" y="411"/>
                    <a:pt x="455" y="411"/>
                  </a:cubicBezTo>
                  <a:cubicBezTo>
                    <a:pt x="506" y="359"/>
                    <a:pt x="506" y="359"/>
                    <a:pt x="506" y="359"/>
                  </a:cubicBezTo>
                  <a:cubicBezTo>
                    <a:pt x="518" y="347"/>
                    <a:pt x="518" y="328"/>
                    <a:pt x="506" y="316"/>
                  </a:cubicBezTo>
                  <a:cubicBezTo>
                    <a:pt x="495" y="305"/>
                    <a:pt x="476" y="305"/>
                    <a:pt x="464" y="316"/>
                  </a:cubicBezTo>
                  <a:cubicBezTo>
                    <a:pt x="412" y="368"/>
                    <a:pt x="412" y="368"/>
                    <a:pt x="412" y="368"/>
                  </a:cubicBezTo>
                  <a:cubicBezTo>
                    <a:pt x="356" y="312"/>
                    <a:pt x="356" y="312"/>
                    <a:pt x="356" y="312"/>
                  </a:cubicBezTo>
                  <a:cubicBezTo>
                    <a:pt x="492" y="175"/>
                    <a:pt x="492" y="175"/>
                    <a:pt x="492" y="175"/>
                  </a:cubicBezTo>
                  <a:cubicBezTo>
                    <a:pt x="504" y="163"/>
                    <a:pt x="504" y="144"/>
                    <a:pt x="492" y="133"/>
                  </a:cubicBezTo>
                  <a:cubicBezTo>
                    <a:pt x="481" y="121"/>
                    <a:pt x="462" y="121"/>
                    <a:pt x="450" y="133"/>
                  </a:cubicBezTo>
                  <a:cubicBezTo>
                    <a:pt x="313" y="269"/>
                    <a:pt x="313" y="269"/>
                    <a:pt x="313" y="269"/>
                  </a:cubicBezTo>
                  <a:cubicBezTo>
                    <a:pt x="262" y="217"/>
                    <a:pt x="262" y="217"/>
                    <a:pt x="262" y="217"/>
                  </a:cubicBezTo>
                  <a:cubicBezTo>
                    <a:pt x="307" y="172"/>
                    <a:pt x="307" y="172"/>
                    <a:pt x="307" y="172"/>
                  </a:cubicBezTo>
                  <a:cubicBezTo>
                    <a:pt x="319" y="160"/>
                    <a:pt x="319" y="141"/>
                    <a:pt x="307" y="130"/>
                  </a:cubicBezTo>
                  <a:cubicBezTo>
                    <a:pt x="295" y="118"/>
                    <a:pt x="276" y="118"/>
                    <a:pt x="265" y="130"/>
                  </a:cubicBezTo>
                  <a:cubicBezTo>
                    <a:pt x="219" y="175"/>
                    <a:pt x="219" y="175"/>
                    <a:pt x="219" y="175"/>
                  </a:cubicBezTo>
                  <a:cubicBezTo>
                    <a:pt x="104" y="60"/>
                    <a:pt x="104" y="60"/>
                    <a:pt x="104" y="60"/>
                  </a:cubicBezTo>
                  <a:cubicBezTo>
                    <a:pt x="647" y="60"/>
                    <a:pt x="647" y="60"/>
                    <a:pt x="647" y="60"/>
                  </a:cubicBezTo>
                  <a:cubicBezTo>
                    <a:pt x="640" y="204"/>
                    <a:pt x="584" y="338"/>
                    <a:pt x="488" y="4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9" name="Freeform 30">
              <a:extLst>
                <a:ext uri="{FF2B5EF4-FFF2-40B4-BE49-F238E27FC236}">
                  <a16:creationId xmlns:a16="http://schemas.microsoft.com/office/drawing/2014/main" id="{4A61DE3C-06E9-4829-83CF-4748B32EB435}"/>
                </a:ext>
              </a:extLst>
            </p:cNvPr>
            <p:cNvSpPr>
              <a:spLocks noEditPoints="1"/>
            </p:cNvSpPr>
            <p:nvPr/>
          </p:nvSpPr>
          <p:spPr bwMode="auto">
            <a:xfrm>
              <a:off x="973138" y="4991100"/>
              <a:ext cx="487362" cy="566738"/>
            </a:xfrm>
            <a:custGeom>
              <a:avLst/>
              <a:gdLst>
                <a:gd name="T0" fmla="*/ 676 w 1165"/>
                <a:gd name="T1" fmla="*/ 1353 h 1353"/>
                <a:gd name="T2" fmla="*/ 1153 w 1165"/>
                <a:gd name="T3" fmla="*/ 1156 h 1353"/>
                <a:gd name="T4" fmla="*/ 1153 w 1165"/>
                <a:gd name="T5" fmla="*/ 1113 h 1353"/>
                <a:gd name="T6" fmla="*/ 706 w 1165"/>
                <a:gd name="T7" fmla="*/ 665 h 1353"/>
                <a:gd name="T8" fmla="*/ 706 w 1165"/>
                <a:gd name="T9" fmla="*/ 30 h 1353"/>
                <a:gd name="T10" fmla="*/ 676 w 1165"/>
                <a:gd name="T11" fmla="*/ 0 h 1353"/>
                <a:gd name="T12" fmla="*/ 198 w 1165"/>
                <a:gd name="T13" fmla="*/ 198 h 1353"/>
                <a:gd name="T14" fmla="*/ 0 w 1165"/>
                <a:gd name="T15" fmla="*/ 677 h 1353"/>
                <a:gd name="T16" fmla="*/ 198 w 1165"/>
                <a:gd name="T17" fmla="*/ 1155 h 1353"/>
                <a:gd name="T18" fmla="*/ 676 w 1165"/>
                <a:gd name="T19" fmla="*/ 1353 h 1353"/>
                <a:gd name="T20" fmla="*/ 646 w 1165"/>
                <a:gd name="T21" fmla="*/ 61 h 1353"/>
                <a:gd name="T22" fmla="*/ 646 w 1165"/>
                <a:gd name="T23" fmla="*/ 661 h 1353"/>
                <a:gd name="T24" fmla="*/ 330 w 1165"/>
                <a:gd name="T25" fmla="*/ 862 h 1353"/>
                <a:gd name="T26" fmla="*/ 320 w 1165"/>
                <a:gd name="T27" fmla="*/ 904 h 1353"/>
                <a:gd name="T28" fmla="*/ 346 w 1165"/>
                <a:gd name="T29" fmla="*/ 918 h 1353"/>
                <a:gd name="T30" fmla="*/ 362 w 1165"/>
                <a:gd name="T31" fmla="*/ 913 h 1353"/>
                <a:gd name="T32" fmla="*/ 672 w 1165"/>
                <a:gd name="T33" fmla="*/ 716 h 1353"/>
                <a:gd name="T34" fmla="*/ 1089 w 1165"/>
                <a:gd name="T35" fmla="*/ 1134 h 1353"/>
                <a:gd name="T36" fmla="*/ 676 w 1165"/>
                <a:gd name="T37" fmla="*/ 1293 h 1353"/>
                <a:gd name="T38" fmla="*/ 60 w 1165"/>
                <a:gd name="T39" fmla="*/ 677 h 1353"/>
                <a:gd name="T40" fmla="*/ 646 w 1165"/>
                <a:gd name="T41" fmla="*/ 61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5" h="1353">
                  <a:moveTo>
                    <a:pt x="676" y="1353"/>
                  </a:moveTo>
                  <a:cubicBezTo>
                    <a:pt x="856" y="1353"/>
                    <a:pt x="1026" y="1283"/>
                    <a:pt x="1153" y="1156"/>
                  </a:cubicBezTo>
                  <a:cubicBezTo>
                    <a:pt x="1165" y="1144"/>
                    <a:pt x="1165" y="1125"/>
                    <a:pt x="1153" y="1113"/>
                  </a:cubicBezTo>
                  <a:cubicBezTo>
                    <a:pt x="706" y="665"/>
                    <a:pt x="706" y="665"/>
                    <a:pt x="706" y="665"/>
                  </a:cubicBezTo>
                  <a:cubicBezTo>
                    <a:pt x="706" y="30"/>
                    <a:pt x="706" y="30"/>
                    <a:pt x="706" y="30"/>
                  </a:cubicBezTo>
                  <a:cubicBezTo>
                    <a:pt x="706" y="14"/>
                    <a:pt x="692" y="0"/>
                    <a:pt x="676" y="0"/>
                  </a:cubicBezTo>
                  <a:cubicBezTo>
                    <a:pt x="495" y="0"/>
                    <a:pt x="326" y="71"/>
                    <a:pt x="198" y="198"/>
                  </a:cubicBezTo>
                  <a:cubicBezTo>
                    <a:pt x="70" y="326"/>
                    <a:pt x="0" y="496"/>
                    <a:pt x="0" y="677"/>
                  </a:cubicBezTo>
                  <a:cubicBezTo>
                    <a:pt x="0" y="858"/>
                    <a:pt x="70" y="1027"/>
                    <a:pt x="198" y="1155"/>
                  </a:cubicBezTo>
                  <a:cubicBezTo>
                    <a:pt x="326" y="1283"/>
                    <a:pt x="495" y="1353"/>
                    <a:pt x="676" y="1353"/>
                  </a:cubicBezTo>
                  <a:close/>
                  <a:moveTo>
                    <a:pt x="646" y="61"/>
                  </a:moveTo>
                  <a:cubicBezTo>
                    <a:pt x="646" y="661"/>
                    <a:pt x="646" y="661"/>
                    <a:pt x="646" y="661"/>
                  </a:cubicBezTo>
                  <a:cubicBezTo>
                    <a:pt x="330" y="862"/>
                    <a:pt x="330" y="862"/>
                    <a:pt x="330" y="862"/>
                  </a:cubicBezTo>
                  <a:cubicBezTo>
                    <a:pt x="316" y="871"/>
                    <a:pt x="311" y="890"/>
                    <a:pt x="320" y="904"/>
                  </a:cubicBezTo>
                  <a:cubicBezTo>
                    <a:pt x="326" y="913"/>
                    <a:pt x="336" y="918"/>
                    <a:pt x="346" y="918"/>
                  </a:cubicBezTo>
                  <a:cubicBezTo>
                    <a:pt x="351" y="918"/>
                    <a:pt x="357" y="916"/>
                    <a:pt x="362" y="913"/>
                  </a:cubicBezTo>
                  <a:cubicBezTo>
                    <a:pt x="672" y="716"/>
                    <a:pt x="672" y="716"/>
                    <a:pt x="672" y="716"/>
                  </a:cubicBezTo>
                  <a:cubicBezTo>
                    <a:pt x="1089" y="1134"/>
                    <a:pt x="1089" y="1134"/>
                    <a:pt x="1089" y="1134"/>
                  </a:cubicBezTo>
                  <a:cubicBezTo>
                    <a:pt x="976" y="1237"/>
                    <a:pt x="830" y="1293"/>
                    <a:pt x="676" y="1293"/>
                  </a:cubicBezTo>
                  <a:cubicBezTo>
                    <a:pt x="336" y="1293"/>
                    <a:pt x="60" y="1017"/>
                    <a:pt x="60" y="677"/>
                  </a:cubicBezTo>
                  <a:cubicBezTo>
                    <a:pt x="60" y="347"/>
                    <a:pt x="320" y="77"/>
                    <a:pt x="646"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180" name="Group 179">
            <a:extLst>
              <a:ext uri="{FF2B5EF4-FFF2-40B4-BE49-F238E27FC236}">
                <a16:creationId xmlns:a16="http://schemas.microsoft.com/office/drawing/2014/main" id="{498F18AE-058D-40AC-8863-C571108784DB}"/>
              </a:ext>
            </a:extLst>
          </p:cNvPr>
          <p:cNvGrpSpPr/>
          <p:nvPr/>
        </p:nvGrpSpPr>
        <p:grpSpPr>
          <a:xfrm>
            <a:off x="5824000" y="4516609"/>
            <a:ext cx="327244" cy="327242"/>
            <a:chOff x="-5040313" y="522288"/>
            <a:chExt cx="5791201" cy="5791201"/>
          </a:xfrm>
          <a:solidFill>
            <a:schemeClr val="bg1"/>
          </a:solidFill>
        </p:grpSpPr>
        <p:sp>
          <p:nvSpPr>
            <p:cNvPr id="181" name="Freeform 34">
              <a:extLst>
                <a:ext uri="{FF2B5EF4-FFF2-40B4-BE49-F238E27FC236}">
                  <a16:creationId xmlns:a16="http://schemas.microsoft.com/office/drawing/2014/main" id="{9B6335CF-3EA4-4D59-894F-687B9C9DBAC1}"/>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2" name="Freeform 35">
              <a:extLst>
                <a:ext uri="{FF2B5EF4-FFF2-40B4-BE49-F238E27FC236}">
                  <a16:creationId xmlns:a16="http://schemas.microsoft.com/office/drawing/2014/main" id="{56B384CC-601E-416B-A614-122AA67182FA}"/>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3" name="Freeform 36">
              <a:extLst>
                <a:ext uri="{FF2B5EF4-FFF2-40B4-BE49-F238E27FC236}">
                  <a16:creationId xmlns:a16="http://schemas.microsoft.com/office/drawing/2014/main" id="{F9888114-0AC9-4CFF-9735-3AF31F3370A3}"/>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4" name="Freeform 37">
              <a:extLst>
                <a:ext uri="{FF2B5EF4-FFF2-40B4-BE49-F238E27FC236}">
                  <a16:creationId xmlns:a16="http://schemas.microsoft.com/office/drawing/2014/main" id="{B1E13525-3056-4190-9EF4-50168AC3F02B}"/>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85" name="TextBox 184">
            <a:extLst>
              <a:ext uri="{FF2B5EF4-FFF2-40B4-BE49-F238E27FC236}">
                <a16:creationId xmlns:a16="http://schemas.microsoft.com/office/drawing/2014/main" id="{D2CC17EA-C77B-4A08-84C8-0BD57837866A}"/>
              </a:ext>
            </a:extLst>
          </p:cNvPr>
          <p:cNvSpPr txBox="1"/>
          <p:nvPr/>
        </p:nvSpPr>
        <p:spPr>
          <a:xfrm>
            <a:off x="6380175" y="1368995"/>
            <a:ext cx="1338508"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Click on </a:t>
            </a:r>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hlinkClick r:id="rId3"/>
              </a:rPr>
              <a:t>GO</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186" name="TextBox 185">
            <a:extLst>
              <a:ext uri="{FF2B5EF4-FFF2-40B4-BE49-F238E27FC236}">
                <a16:creationId xmlns:a16="http://schemas.microsoft.com/office/drawing/2014/main" id="{D13C8EBC-6D99-4111-A1AC-390C4B031523}"/>
              </a:ext>
            </a:extLst>
          </p:cNvPr>
          <p:cNvSpPr txBox="1"/>
          <p:nvPr/>
        </p:nvSpPr>
        <p:spPr>
          <a:xfrm>
            <a:off x="6101883" y="5398397"/>
            <a:ext cx="3666132" cy="615553"/>
          </a:xfrm>
          <a:prstGeom prst="rect">
            <a:avLst/>
          </a:prstGeom>
          <a:noFill/>
        </p:spPr>
        <p:txBody>
          <a:bodyPr wrap="none" lIns="0" tIns="0" rIns="0" bIns="0" rtlCol="0" anchor="ctr">
            <a:spAutoFit/>
          </a:bodyPr>
          <a:lstStyle/>
          <a:p>
            <a:r>
              <a:rPr lang="en-US" sz="2000" dirty="0">
                <a:latin typeface="Segoe UI" panose="020B0502040204020203" pitchFamily="34" charset="0"/>
              </a:rPr>
              <a:t>Click and Create Dev Space &amp;</a:t>
            </a:r>
          </a:p>
          <a:p>
            <a:r>
              <a:rPr lang="en-US" sz="2000" dirty="0">
                <a:latin typeface="Segoe UI" panose="020B0502040204020203" pitchFamily="34" charset="0"/>
              </a:rPr>
              <a:t> choose Fiori as Dev Space Type</a:t>
            </a:r>
          </a:p>
        </p:txBody>
      </p:sp>
      <p:sp>
        <p:nvSpPr>
          <p:cNvPr id="187" name="TextBox 186">
            <a:extLst>
              <a:ext uri="{FF2B5EF4-FFF2-40B4-BE49-F238E27FC236}">
                <a16:creationId xmlns:a16="http://schemas.microsoft.com/office/drawing/2014/main" id="{A078E0E8-6A80-4CEA-89A5-176E7978B483}"/>
              </a:ext>
            </a:extLst>
          </p:cNvPr>
          <p:cNvSpPr txBox="1"/>
          <p:nvPr/>
        </p:nvSpPr>
        <p:spPr>
          <a:xfrm>
            <a:off x="6795812" y="2421444"/>
            <a:ext cx="2703497" cy="307777"/>
          </a:xfrm>
          <a:prstGeom prst="rect">
            <a:avLst/>
          </a:prstGeom>
          <a:noFill/>
        </p:spPr>
        <p:txBody>
          <a:bodyPr wrap="none" lIns="0" tIns="0" rIns="0" bIns="0" rtlCol="0" anchor="ctr">
            <a:spAutoFit/>
          </a:bodyPr>
          <a:lstStyle/>
          <a:p>
            <a:r>
              <a:rPr lang="en-US" sz="2000" dirty="0">
                <a:latin typeface="Segoe UI" panose="020B0502040204020203" pitchFamily="34" charset="0"/>
              </a:rPr>
              <a:t>Create free trial account</a:t>
            </a:r>
          </a:p>
        </p:txBody>
      </p:sp>
      <p:sp>
        <p:nvSpPr>
          <p:cNvPr id="188" name="TextBox 187">
            <a:extLst>
              <a:ext uri="{FF2B5EF4-FFF2-40B4-BE49-F238E27FC236}">
                <a16:creationId xmlns:a16="http://schemas.microsoft.com/office/drawing/2014/main" id="{979AFE73-F052-4920-AEDB-30FEDB82682C}"/>
              </a:ext>
            </a:extLst>
          </p:cNvPr>
          <p:cNvSpPr txBox="1"/>
          <p:nvPr/>
        </p:nvSpPr>
        <p:spPr>
          <a:xfrm>
            <a:off x="6530772" y="4513089"/>
            <a:ext cx="3671005" cy="307777"/>
          </a:xfrm>
          <a:prstGeom prst="rect">
            <a:avLst/>
          </a:prstGeom>
          <a:noFill/>
        </p:spPr>
        <p:txBody>
          <a:bodyPr wrap="none" lIns="0" tIns="0" rIns="0" bIns="0" rtlCol="0" anchor="ctr">
            <a:spAutoFit/>
          </a:bodyPr>
          <a:lstStyle/>
          <a:p>
            <a:r>
              <a:rPr lang="en-US" sz="2000" dirty="0">
                <a:latin typeface="Segoe UI" panose="020B0502040204020203" pitchFamily="34" charset="0"/>
              </a:rPr>
              <a:t>On main screen you will see BAS</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189" name="TextBox 188">
            <a:extLst>
              <a:ext uri="{FF2B5EF4-FFF2-40B4-BE49-F238E27FC236}">
                <a16:creationId xmlns:a16="http://schemas.microsoft.com/office/drawing/2014/main" id="{782163F1-B8F0-410B-91CF-87645A783A35}"/>
              </a:ext>
            </a:extLst>
          </p:cNvPr>
          <p:cNvSpPr txBox="1"/>
          <p:nvPr/>
        </p:nvSpPr>
        <p:spPr>
          <a:xfrm>
            <a:off x="6884164" y="3298636"/>
            <a:ext cx="3125664" cy="923330"/>
          </a:xfrm>
          <a:prstGeom prst="rect">
            <a:avLst/>
          </a:prstGeom>
          <a:noFill/>
        </p:spPr>
        <p:txBody>
          <a:bodyPr wrap="none" lIns="0" tIns="0" rIns="0" bIns="0" rtlCol="0" anchor="ctr">
            <a:spAutoFit/>
          </a:bodyPr>
          <a:lstStyle/>
          <a:p>
            <a:r>
              <a:rPr lang="en-US" sz="2000" dirty="0">
                <a:latin typeface="Segoe UI" panose="020B0502040204020203" pitchFamily="34" charset="0"/>
              </a:rPr>
              <a:t>Launch your cloud platform</a:t>
            </a:r>
          </a:p>
          <a:p>
            <a:r>
              <a:rPr lang="en-US" sz="2000" dirty="0">
                <a:latin typeface="Segoe UI" panose="020B0502040204020203" pitchFamily="34" charset="0"/>
              </a:rPr>
              <a:t> trial cockpit - </a:t>
            </a:r>
            <a:r>
              <a:rPr lang="en-US" sz="2000" dirty="0">
                <a:latin typeface="Segoe UI" panose="020B0502040204020203" pitchFamily="34" charset="0"/>
                <a:hlinkClick r:id="rId4"/>
              </a:rPr>
              <a:t>Click</a:t>
            </a:r>
            <a:br>
              <a:rPr lang="en-US" sz="2000" dirty="0">
                <a:latin typeface="Segoe UI" panose="020B0502040204020203" pitchFamily="34" charset="0"/>
              </a:rPr>
            </a:b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3" name="Title 3">
            <a:extLst>
              <a:ext uri="{FF2B5EF4-FFF2-40B4-BE49-F238E27FC236}">
                <a16:creationId xmlns:a16="http://schemas.microsoft.com/office/drawing/2014/main" id="{0126A7B0-37BA-46B3-B5F1-65D059141AB2}"/>
              </a:ext>
            </a:extLst>
          </p:cNvPr>
          <p:cNvSpPr txBox="1">
            <a:spLocks/>
          </p:cNvSpPr>
          <p:nvPr/>
        </p:nvSpPr>
        <p:spPr>
          <a:xfrm>
            <a:off x="261764" y="188640"/>
            <a:ext cx="11206336"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Installation of the Development Tools</a:t>
            </a:r>
          </a:p>
        </p:txBody>
      </p:sp>
      <p:sp>
        <p:nvSpPr>
          <p:cNvPr id="64" name="Footer Placeholder 45">
            <a:extLst>
              <a:ext uri="{FF2B5EF4-FFF2-40B4-BE49-F238E27FC236}">
                <a16:creationId xmlns:a16="http://schemas.microsoft.com/office/drawing/2014/main" id="{56942679-0A43-4794-B1CF-E593A4B71C40}"/>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dirty="0">
                <a:solidFill>
                  <a:prstClr val="black"/>
                </a:solidFill>
                <a:latin typeface="Calibri" panose="020F0502020204030204"/>
              </a:rPr>
              <a:t>Trainer: Anubhav Oberoy</a:t>
            </a:r>
            <a:r>
              <a:rPr lang="en-US" b="1" dirty="0">
                <a:solidFill>
                  <a:schemeClr val="tx1"/>
                </a:solidFill>
              </a:rPr>
              <a:t> &amp; Nishan</a:t>
            </a:r>
            <a:endParaRPr lang="en-US" b="1" dirty="0">
              <a:solidFill>
                <a:prstClr val="black"/>
              </a:solidFill>
              <a:latin typeface="Calibri" panose="020F0502020204030204"/>
            </a:endParaRPr>
          </a:p>
        </p:txBody>
      </p:sp>
    </p:spTree>
    <p:extLst>
      <p:ext uri="{BB962C8B-B14F-4D97-AF65-F5344CB8AC3E}">
        <p14:creationId xmlns:p14="http://schemas.microsoft.com/office/powerpoint/2010/main" val="1904624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2" name="Title 3">
            <a:extLst>
              <a:ext uri="{FF2B5EF4-FFF2-40B4-BE49-F238E27FC236}">
                <a16:creationId xmlns:a16="http://schemas.microsoft.com/office/drawing/2014/main" id="{690FA5FF-16F0-4864-87FB-D48F9E88EB03}"/>
              </a:ext>
            </a:extLst>
          </p:cNvPr>
          <p:cNvSpPr txBox="1">
            <a:spLocks/>
          </p:cNvSpPr>
          <p:nvPr/>
        </p:nvSpPr>
        <p:spPr>
          <a:xfrm>
            <a:off x="261763" y="188640"/>
            <a:ext cx="10663411"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First Program In HTML</a:t>
            </a:r>
          </a:p>
        </p:txBody>
      </p:sp>
      <p:sp>
        <p:nvSpPr>
          <p:cNvPr id="63" name="Footer Placeholder 45">
            <a:extLst>
              <a:ext uri="{FF2B5EF4-FFF2-40B4-BE49-F238E27FC236}">
                <a16:creationId xmlns:a16="http://schemas.microsoft.com/office/drawing/2014/main" id="{05B35E79-541B-4BFE-A6E2-64ECA54EC2A5}"/>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sp>
        <p:nvSpPr>
          <p:cNvPr id="98" name="TextBox 97">
            <a:extLst>
              <a:ext uri="{FF2B5EF4-FFF2-40B4-BE49-F238E27FC236}">
                <a16:creationId xmlns:a16="http://schemas.microsoft.com/office/drawing/2014/main" id="{C7050AB1-9AB9-482A-B0CE-2D2BDB4A2604}"/>
              </a:ext>
            </a:extLst>
          </p:cNvPr>
          <p:cNvSpPr txBox="1"/>
          <p:nvPr/>
        </p:nvSpPr>
        <p:spPr>
          <a:xfrm>
            <a:off x="852892" y="1842237"/>
            <a:ext cx="10267690" cy="1754326"/>
          </a:xfrm>
          <a:prstGeom prst="rect">
            <a:avLst/>
          </a:prstGeom>
          <a:noFill/>
        </p:spPr>
        <p:txBody>
          <a:bodyPr wrap="square" rtlCol="0">
            <a:spAutoFit/>
          </a:bodyPr>
          <a:lstStyle/>
          <a:p>
            <a:r>
              <a:rPr lang="en-US" b="0" dirty="0">
                <a:solidFill>
                  <a:srgbClr val="800000"/>
                </a:solidFill>
                <a:effectLst/>
                <a:latin typeface="Consolas" panose="020B0609020204030204" pitchFamily="49" charset="0"/>
              </a:rPr>
              <a:t>&lt;html&gt;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&lt;body&gt;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&lt;button</a:t>
            </a:r>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type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"button"</a:t>
            </a:r>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onclick</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a:solidFill>
                  <a:srgbClr val="795E26"/>
                </a:solidFill>
                <a:effectLst/>
                <a:latin typeface="Consolas" panose="020B0609020204030204" pitchFamily="49" charset="0"/>
              </a:rPr>
              <a:t>alert</a:t>
            </a:r>
            <a:r>
              <a:rPr lang="en-US" b="0" dirty="0">
                <a:solidFill>
                  <a:srgbClr val="0000FF"/>
                </a:solidFill>
                <a:effectLst/>
                <a:latin typeface="Consolas" panose="020B0609020204030204" pitchFamily="49" charset="0"/>
              </a:rPr>
              <a:t>(</a:t>
            </a:r>
            <a:r>
              <a:rPr lang="en-US" b="0" dirty="0">
                <a:solidFill>
                  <a:srgbClr val="A31515"/>
                </a:solidFill>
                <a:effectLst/>
                <a:latin typeface="Consolas" panose="020B0609020204030204" pitchFamily="49" charset="0"/>
              </a:rPr>
              <a:t>'Hello world!'</a:t>
            </a:r>
            <a:r>
              <a:rPr lang="en-US" b="0" dirty="0">
                <a:solidFill>
                  <a:srgbClr val="0000FF"/>
                </a:solidFill>
                <a:effectLst/>
                <a:latin typeface="Consolas" panose="020B0609020204030204" pitchFamily="49" charset="0"/>
              </a:rPr>
              <a:t>)"</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Click Me!</a:t>
            </a:r>
            <a:r>
              <a:rPr lang="en-US" b="0" dirty="0">
                <a:solidFill>
                  <a:srgbClr val="800000"/>
                </a:solidFill>
                <a:effectLst/>
                <a:latin typeface="Consolas" panose="020B0609020204030204" pitchFamily="49" charset="0"/>
              </a:rPr>
              <a:t>&lt;/button&gt;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&lt;/body&gt;</a:t>
            </a:r>
            <a:endParaRPr lang="en-US" b="0" dirty="0">
              <a:solidFill>
                <a:srgbClr val="000000"/>
              </a:solidFill>
              <a:effectLst/>
              <a:latin typeface="Consolas" panose="020B0609020204030204" pitchFamily="49" charset="0"/>
            </a:endParaRPr>
          </a:p>
          <a:p>
            <a:r>
              <a:rPr lang="en-US" b="0" dirty="0">
                <a:solidFill>
                  <a:srgbClr val="800000"/>
                </a:solidFill>
                <a:effectLst/>
                <a:latin typeface="Consolas" panose="020B0609020204030204" pitchFamily="49" charset="0"/>
              </a:rPr>
              <a:t>&lt;/html&gt;</a:t>
            </a:r>
            <a:endParaRPr lang="en-US" b="0" dirty="0">
              <a:solidFill>
                <a:srgbClr val="000000"/>
              </a:solidFill>
              <a:effectLst/>
              <a:latin typeface="Consolas" panose="020B0609020204030204" pitchFamily="49" charset="0"/>
            </a:endParaRPr>
          </a:p>
          <a:p>
            <a:pPr>
              <a:defRPr/>
            </a:pPr>
            <a:endParaRPr lang="en-IN" i="0" dirty="0">
              <a:solidFill>
                <a:srgbClr val="24292E"/>
              </a:solidFill>
              <a:effectLst/>
              <a:latin typeface="-apple-system"/>
            </a:endParaRPr>
          </a:p>
        </p:txBody>
      </p:sp>
      <p:sp>
        <p:nvSpPr>
          <p:cNvPr id="99" name="TextBox 98">
            <a:extLst>
              <a:ext uri="{FF2B5EF4-FFF2-40B4-BE49-F238E27FC236}">
                <a16:creationId xmlns:a16="http://schemas.microsoft.com/office/drawing/2014/main" id="{86911A9B-327F-4C73-89CE-67D7CC339D53}"/>
              </a:ext>
            </a:extLst>
          </p:cNvPr>
          <p:cNvSpPr txBox="1"/>
          <p:nvPr/>
        </p:nvSpPr>
        <p:spPr>
          <a:xfrm>
            <a:off x="261764" y="899721"/>
            <a:ext cx="8894619" cy="369332"/>
          </a:xfrm>
          <a:prstGeom prst="rect">
            <a:avLst/>
          </a:prstGeom>
          <a:noFill/>
        </p:spPr>
        <p:txBody>
          <a:bodyPr wrap="square" rtlCol="0">
            <a:spAutoFit/>
          </a:bodyPr>
          <a:lstStyle/>
          <a:p>
            <a:pPr>
              <a:defRPr/>
            </a:pPr>
            <a:r>
              <a:rPr lang="en-US" i="0" dirty="0">
                <a:solidFill>
                  <a:srgbClr val="24292E"/>
                </a:solidFill>
                <a:effectLst/>
                <a:latin typeface="-apple-system"/>
              </a:rPr>
              <a:t>Create a Program with a Button using below code:</a:t>
            </a:r>
            <a:endParaRPr lang="en-IN" i="0" dirty="0">
              <a:solidFill>
                <a:srgbClr val="24292E"/>
              </a:solidFill>
              <a:effectLst/>
              <a:latin typeface="-apple-system"/>
            </a:endParaRPr>
          </a:p>
        </p:txBody>
      </p:sp>
      <p:pic>
        <p:nvPicPr>
          <p:cNvPr id="4" name="Picture 3">
            <a:extLst>
              <a:ext uri="{FF2B5EF4-FFF2-40B4-BE49-F238E27FC236}">
                <a16:creationId xmlns:a16="http://schemas.microsoft.com/office/drawing/2014/main" id="{D0F4CF95-3753-48FB-9795-0BB9399E5220}"/>
              </a:ext>
            </a:extLst>
          </p:cNvPr>
          <p:cNvPicPr>
            <a:picLocks noChangeAspect="1"/>
          </p:cNvPicPr>
          <p:nvPr/>
        </p:nvPicPr>
        <p:blipFill>
          <a:blip r:embed="rId3"/>
          <a:stretch>
            <a:fillRect/>
          </a:stretch>
        </p:blipFill>
        <p:spPr>
          <a:xfrm>
            <a:off x="1143807" y="4741333"/>
            <a:ext cx="9685859" cy="1928027"/>
          </a:xfrm>
          <a:prstGeom prst="rect">
            <a:avLst/>
          </a:prstGeom>
        </p:spPr>
      </p:pic>
      <p:sp>
        <p:nvSpPr>
          <p:cNvPr id="100" name="TextBox 99">
            <a:extLst>
              <a:ext uri="{FF2B5EF4-FFF2-40B4-BE49-F238E27FC236}">
                <a16:creationId xmlns:a16="http://schemas.microsoft.com/office/drawing/2014/main" id="{B9B11551-6FF4-4EC3-94C5-EA117B55A1B5}"/>
              </a:ext>
            </a:extLst>
          </p:cNvPr>
          <p:cNvSpPr txBox="1"/>
          <p:nvPr/>
        </p:nvSpPr>
        <p:spPr>
          <a:xfrm>
            <a:off x="261763" y="1333474"/>
            <a:ext cx="8894619" cy="369332"/>
          </a:xfrm>
          <a:prstGeom prst="rect">
            <a:avLst/>
          </a:prstGeom>
          <a:noFill/>
        </p:spPr>
        <p:txBody>
          <a:bodyPr wrap="square" rtlCol="0">
            <a:spAutoFit/>
          </a:bodyPr>
          <a:lstStyle/>
          <a:p>
            <a:pPr>
              <a:defRPr/>
            </a:pPr>
            <a:r>
              <a:rPr lang="en-US" b="1" dirty="0">
                <a:solidFill>
                  <a:srgbClr val="24292E"/>
                </a:solidFill>
                <a:latin typeface="-apple-system"/>
              </a:rPr>
              <a:t>C</a:t>
            </a:r>
            <a:r>
              <a:rPr lang="en-US" b="1" i="0" dirty="0">
                <a:solidFill>
                  <a:srgbClr val="24292E"/>
                </a:solidFill>
                <a:effectLst/>
                <a:latin typeface="-apple-system"/>
              </a:rPr>
              <a:t>ode:</a:t>
            </a:r>
            <a:endParaRPr lang="en-IN" b="1" i="0" dirty="0">
              <a:solidFill>
                <a:srgbClr val="24292E"/>
              </a:solidFill>
              <a:effectLst/>
              <a:latin typeface="-apple-system"/>
            </a:endParaRPr>
          </a:p>
        </p:txBody>
      </p:sp>
      <p:sp>
        <p:nvSpPr>
          <p:cNvPr id="101" name="TextBox 100">
            <a:extLst>
              <a:ext uri="{FF2B5EF4-FFF2-40B4-BE49-F238E27FC236}">
                <a16:creationId xmlns:a16="http://schemas.microsoft.com/office/drawing/2014/main" id="{6172FC3A-2786-483C-B168-6B5C29F48CB3}"/>
              </a:ext>
            </a:extLst>
          </p:cNvPr>
          <p:cNvSpPr txBox="1"/>
          <p:nvPr/>
        </p:nvSpPr>
        <p:spPr>
          <a:xfrm>
            <a:off x="261763" y="3628245"/>
            <a:ext cx="8894619" cy="369332"/>
          </a:xfrm>
          <a:prstGeom prst="rect">
            <a:avLst/>
          </a:prstGeom>
          <a:noFill/>
        </p:spPr>
        <p:txBody>
          <a:bodyPr wrap="square" rtlCol="0">
            <a:spAutoFit/>
          </a:bodyPr>
          <a:lstStyle/>
          <a:p>
            <a:pPr>
              <a:defRPr/>
            </a:pPr>
            <a:r>
              <a:rPr lang="en-US" b="1" dirty="0">
                <a:solidFill>
                  <a:srgbClr val="24292E"/>
                </a:solidFill>
                <a:latin typeface="-apple-system"/>
              </a:rPr>
              <a:t>Output:</a:t>
            </a:r>
            <a:endParaRPr lang="en-IN" b="1" i="0" dirty="0">
              <a:solidFill>
                <a:srgbClr val="24292E"/>
              </a:solidFill>
              <a:effectLst/>
              <a:latin typeface="-apple-system"/>
            </a:endParaRPr>
          </a:p>
        </p:txBody>
      </p:sp>
    </p:spTree>
    <p:extLst>
      <p:ext uri="{BB962C8B-B14F-4D97-AF65-F5344CB8AC3E}">
        <p14:creationId xmlns:p14="http://schemas.microsoft.com/office/powerpoint/2010/main" val="211177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EFC40E-2A8A-4E7D-9835-F75DC2D71C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 name="TextBox 3">
            <a:extLst>
              <a:ext uri="{FF2B5EF4-FFF2-40B4-BE49-F238E27FC236}">
                <a16:creationId xmlns:a16="http://schemas.microsoft.com/office/drawing/2014/main" id="{5BD77709-2607-4129-9005-7ABCFF5F5798}"/>
              </a:ext>
            </a:extLst>
          </p:cNvPr>
          <p:cNvSpPr txBox="1"/>
          <p:nvPr/>
        </p:nvSpPr>
        <p:spPr>
          <a:xfrm>
            <a:off x="261764" y="899721"/>
            <a:ext cx="8894619" cy="2308324"/>
          </a:xfrm>
          <a:prstGeom prst="rect">
            <a:avLst/>
          </a:prstGeom>
          <a:noFill/>
        </p:spPr>
        <p:txBody>
          <a:bodyPr wrap="square" rtlCol="0">
            <a:spAutoFit/>
          </a:bodyPr>
          <a:lstStyle/>
          <a:p>
            <a:pPr>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Create Git Repo From </a:t>
            </a:r>
            <a:r>
              <a:rPr lang="en-IN" b="1" i="0" dirty="0">
                <a:solidFill>
                  <a:srgbClr val="24292E"/>
                </a:solidFill>
                <a:effectLst/>
                <a:latin typeface="-apple-system"/>
              </a:rPr>
              <a:t>command line (First push):</a:t>
            </a:r>
          </a:p>
          <a:p>
            <a:pPr marL="342900" indent="-342900">
              <a:buFont typeface="+mj-lt"/>
              <a:buAutoNum type="arabicParenR"/>
              <a:defRPr/>
            </a:pPr>
            <a:r>
              <a:rPr lang="en-IN" i="0" dirty="0">
                <a:solidFill>
                  <a:srgbClr val="24292E"/>
                </a:solidFill>
                <a:effectLst/>
                <a:latin typeface="-apple-system"/>
              </a:rPr>
              <a:t>Open the terminal, and Open your Project folder</a:t>
            </a:r>
          </a:p>
          <a:p>
            <a:pPr marL="342900" indent="-342900">
              <a:buFont typeface="+mj-lt"/>
              <a:buAutoNum type="arabicParenR"/>
              <a:defRPr/>
            </a:pPr>
            <a:r>
              <a:rPr lang="en-IN" i="0" dirty="0">
                <a:solidFill>
                  <a:srgbClr val="24292E"/>
                </a:solidFill>
                <a:effectLst/>
                <a:latin typeface="-apple-system"/>
              </a:rPr>
              <a:t>Run Command </a:t>
            </a:r>
            <a:r>
              <a:rPr lang="en-IN" b="1" i="0" dirty="0">
                <a:solidFill>
                  <a:srgbClr val="24292E"/>
                </a:solidFill>
                <a:effectLst/>
                <a:latin typeface="-apple-system"/>
              </a:rPr>
              <a:t>git </a:t>
            </a:r>
            <a:r>
              <a:rPr lang="en-IN" b="1" i="0" dirty="0" err="1">
                <a:solidFill>
                  <a:srgbClr val="24292E"/>
                </a:solidFill>
                <a:effectLst/>
                <a:latin typeface="-apple-system"/>
              </a:rPr>
              <a:t>init</a:t>
            </a:r>
            <a:r>
              <a:rPr lang="en-IN" b="1" i="0" dirty="0">
                <a:solidFill>
                  <a:srgbClr val="24292E"/>
                </a:solidFill>
                <a:effectLst/>
                <a:latin typeface="-apple-system"/>
              </a:rPr>
              <a:t> </a:t>
            </a:r>
          </a:p>
          <a:p>
            <a:pPr marL="342900" indent="-342900">
              <a:buFont typeface="+mj-lt"/>
              <a:buAutoNum type="arabicParenR"/>
              <a:defRPr/>
            </a:pPr>
            <a:r>
              <a:rPr lang="en-IN" i="0" dirty="0">
                <a:solidFill>
                  <a:srgbClr val="24292E"/>
                </a:solidFill>
                <a:effectLst/>
                <a:latin typeface="-apple-system"/>
              </a:rPr>
              <a:t>git add .</a:t>
            </a:r>
          </a:p>
          <a:p>
            <a:pPr marL="342900" indent="-342900">
              <a:buFont typeface="+mj-lt"/>
              <a:buAutoNum type="arabicParenR"/>
              <a:defRPr/>
            </a:pPr>
            <a:r>
              <a:rPr lang="en-US" i="0" dirty="0">
                <a:solidFill>
                  <a:srgbClr val="24292E"/>
                </a:solidFill>
                <a:effectLst/>
                <a:latin typeface="-apple-system"/>
              </a:rPr>
              <a:t>git commit -m "first commit“</a:t>
            </a:r>
          </a:p>
          <a:p>
            <a:pPr marL="342900" indent="-342900">
              <a:buFont typeface="+mj-lt"/>
              <a:buAutoNum type="arabicParenR"/>
              <a:defRPr/>
            </a:pPr>
            <a:r>
              <a:rPr lang="en-IN" i="0" dirty="0">
                <a:solidFill>
                  <a:srgbClr val="24292E"/>
                </a:solidFill>
                <a:effectLst/>
                <a:latin typeface="-apple-system"/>
              </a:rPr>
              <a:t>git branch -M main</a:t>
            </a:r>
          </a:p>
          <a:p>
            <a:pPr marL="342900" indent="-342900">
              <a:buFont typeface="+mj-lt"/>
              <a:buAutoNum type="arabicParenR"/>
              <a:defRPr/>
            </a:pPr>
            <a:r>
              <a:rPr lang="en-US" i="0" dirty="0">
                <a:solidFill>
                  <a:srgbClr val="24292E"/>
                </a:solidFill>
                <a:effectLst/>
                <a:latin typeface="-apple-system"/>
              </a:rPr>
              <a:t>git remote add origin https://github.com/&lt;Git-id&gt;/&lt;Repo-name&gt;.git </a:t>
            </a:r>
          </a:p>
          <a:p>
            <a:pPr marL="342900" indent="-342900">
              <a:buFont typeface="+mj-lt"/>
              <a:buAutoNum type="arabicParenR"/>
              <a:defRPr/>
            </a:pPr>
            <a:r>
              <a:rPr lang="en-US" i="0" dirty="0">
                <a:solidFill>
                  <a:srgbClr val="24292E"/>
                </a:solidFill>
                <a:effectLst/>
                <a:latin typeface="-apple-system"/>
              </a:rPr>
              <a:t>git push -u origin main</a:t>
            </a:r>
            <a:endParaRPr lang="en-IN" i="0" dirty="0">
              <a:solidFill>
                <a:srgbClr val="24292E"/>
              </a:solidFill>
              <a:effectLst/>
              <a:latin typeface="-apple-system"/>
            </a:endParaRPr>
          </a:p>
        </p:txBody>
      </p:sp>
      <p:sp>
        <p:nvSpPr>
          <p:cNvPr id="5" name="Title 3">
            <a:extLst>
              <a:ext uri="{FF2B5EF4-FFF2-40B4-BE49-F238E27FC236}">
                <a16:creationId xmlns:a16="http://schemas.microsoft.com/office/drawing/2014/main" id="{7A4BAA97-CB03-4A99-BF7C-18A4DFDA767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Git Hub Using Command Line</a:t>
            </a:r>
          </a:p>
        </p:txBody>
      </p:sp>
      <p:sp>
        <p:nvSpPr>
          <p:cNvPr id="6" name="TextBox 5">
            <a:extLst>
              <a:ext uri="{FF2B5EF4-FFF2-40B4-BE49-F238E27FC236}">
                <a16:creationId xmlns:a16="http://schemas.microsoft.com/office/drawing/2014/main" id="{A345C399-B0A3-4E04-9126-ADBC33CC44D3}"/>
              </a:ext>
            </a:extLst>
          </p:cNvPr>
          <p:cNvSpPr txBox="1"/>
          <p:nvPr/>
        </p:nvSpPr>
        <p:spPr>
          <a:xfrm>
            <a:off x="261764" y="3639127"/>
            <a:ext cx="8882236" cy="1200329"/>
          </a:xfrm>
          <a:prstGeom prst="rect">
            <a:avLst/>
          </a:prstGeom>
          <a:noFill/>
        </p:spPr>
        <p:txBody>
          <a:bodyPr wrap="square" rtlCol="0">
            <a:spAutoFit/>
          </a:bodyPr>
          <a:lstStyle/>
          <a:p>
            <a:r>
              <a:rPr lang="en-US" b="1" dirty="0"/>
              <a:t>Pushing to an Existing From command line:</a:t>
            </a:r>
          </a:p>
          <a:p>
            <a:pPr marL="342900" indent="-342900">
              <a:buFont typeface="+mj-lt"/>
              <a:buAutoNum type="arabicParenR"/>
            </a:pPr>
            <a:r>
              <a:rPr lang="en-IN" dirty="0"/>
              <a:t>git add .</a:t>
            </a:r>
          </a:p>
          <a:p>
            <a:pPr marL="342900" indent="-342900">
              <a:buFont typeface="+mj-lt"/>
              <a:buAutoNum type="arabicParenR"/>
            </a:pPr>
            <a:r>
              <a:rPr lang="en-IN" dirty="0"/>
              <a:t>git commit -m “&lt;message&gt;"</a:t>
            </a:r>
          </a:p>
          <a:p>
            <a:pPr marL="342900" indent="-342900">
              <a:buFont typeface="+mj-lt"/>
              <a:buAutoNum type="arabicParenR"/>
            </a:pPr>
            <a:r>
              <a:rPr lang="en-IN" dirty="0"/>
              <a:t>git push</a:t>
            </a:r>
          </a:p>
        </p:txBody>
      </p:sp>
      <p:sp>
        <p:nvSpPr>
          <p:cNvPr id="7" name="Footer Placeholder 45">
            <a:extLst>
              <a:ext uri="{FF2B5EF4-FFF2-40B4-BE49-F238E27FC236}">
                <a16:creationId xmlns:a16="http://schemas.microsoft.com/office/drawing/2014/main" id="{9B84A145-21F1-454B-8B33-F5EA68B30F94}"/>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spTree>
    <p:extLst>
      <p:ext uri="{BB962C8B-B14F-4D97-AF65-F5344CB8AC3E}">
        <p14:creationId xmlns:p14="http://schemas.microsoft.com/office/powerpoint/2010/main" val="861629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825BF6-ED28-4A13-BC5E-594B1BEED7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 name="TextBox 3">
            <a:extLst>
              <a:ext uri="{FF2B5EF4-FFF2-40B4-BE49-F238E27FC236}">
                <a16:creationId xmlns:a16="http://schemas.microsoft.com/office/drawing/2014/main" id="{BEBEDD56-9DB5-4067-9EBD-0F8CDC126DA3}"/>
              </a:ext>
            </a:extLst>
          </p:cNvPr>
          <p:cNvSpPr txBox="1"/>
          <p:nvPr/>
        </p:nvSpPr>
        <p:spPr>
          <a:xfrm>
            <a:off x="261764" y="832492"/>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Opening the project in the workspace</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5" name="Title 3">
            <a:extLst>
              <a:ext uri="{FF2B5EF4-FFF2-40B4-BE49-F238E27FC236}">
                <a16:creationId xmlns:a16="http://schemas.microsoft.com/office/drawing/2014/main" id="{A60FEF91-F76D-417F-BAB2-B75EB76747E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Git Hub Using BAS </a:t>
            </a:r>
            <a:r>
              <a:rPr lang="en-IN" sz="3600" dirty="0">
                <a:latin typeface="Cooper Black" panose="0208090404030B020404" pitchFamily="18" charset="0"/>
              </a:rPr>
              <a:t>UI</a:t>
            </a:r>
            <a:endParaRPr lang="en-IN" sz="3600" b="0" i="0" dirty="0">
              <a:effectLst/>
              <a:latin typeface="Cooper Black" panose="0208090404030B020404" pitchFamily="18" charset="0"/>
            </a:endParaRPr>
          </a:p>
        </p:txBody>
      </p:sp>
      <p:pic>
        <p:nvPicPr>
          <p:cNvPr id="6" name="Picture 5">
            <a:extLst>
              <a:ext uri="{FF2B5EF4-FFF2-40B4-BE49-F238E27FC236}">
                <a16:creationId xmlns:a16="http://schemas.microsoft.com/office/drawing/2014/main" id="{6914D4CC-0DF9-4361-B7C6-F7D74D536DB9}"/>
              </a:ext>
            </a:extLst>
          </p:cNvPr>
          <p:cNvPicPr>
            <a:picLocks noChangeAspect="1"/>
          </p:cNvPicPr>
          <p:nvPr/>
        </p:nvPicPr>
        <p:blipFill>
          <a:blip r:embed="rId3"/>
          <a:stretch>
            <a:fillRect/>
          </a:stretch>
        </p:blipFill>
        <p:spPr>
          <a:xfrm>
            <a:off x="382516" y="1417198"/>
            <a:ext cx="2702692" cy="3293347"/>
          </a:xfrm>
          <a:prstGeom prst="rect">
            <a:avLst/>
          </a:prstGeom>
        </p:spPr>
      </p:pic>
      <p:pic>
        <p:nvPicPr>
          <p:cNvPr id="7" name="Picture 6">
            <a:extLst>
              <a:ext uri="{FF2B5EF4-FFF2-40B4-BE49-F238E27FC236}">
                <a16:creationId xmlns:a16="http://schemas.microsoft.com/office/drawing/2014/main" id="{84F073DD-7410-4980-B148-61BC621ACCCC}"/>
              </a:ext>
            </a:extLst>
          </p:cNvPr>
          <p:cNvPicPr>
            <a:picLocks noChangeAspect="1"/>
          </p:cNvPicPr>
          <p:nvPr/>
        </p:nvPicPr>
        <p:blipFill>
          <a:blip r:embed="rId4"/>
          <a:stretch>
            <a:fillRect/>
          </a:stretch>
        </p:blipFill>
        <p:spPr>
          <a:xfrm>
            <a:off x="4319474" y="1417198"/>
            <a:ext cx="3925822" cy="3256400"/>
          </a:xfrm>
          <a:prstGeom prst="rect">
            <a:avLst/>
          </a:prstGeom>
        </p:spPr>
      </p:pic>
      <p:sp>
        <p:nvSpPr>
          <p:cNvPr id="8" name="Arrow: Right 7">
            <a:extLst>
              <a:ext uri="{FF2B5EF4-FFF2-40B4-BE49-F238E27FC236}">
                <a16:creationId xmlns:a16="http://schemas.microsoft.com/office/drawing/2014/main" id="{7DBA21D0-D7CA-429C-BDC2-288998AB99CD}"/>
              </a:ext>
            </a:extLst>
          </p:cNvPr>
          <p:cNvSpPr/>
          <p:nvPr/>
        </p:nvSpPr>
        <p:spPr>
          <a:xfrm>
            <a:off x="3232732" y="2429164"/>
            <a:ext cx="1025235" cy="5977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2">
            <a:extLst>
              <a:ext uri="{FF2B5EF4-FFF2-40B4-BE49-F238E27FC236}">
                <a16:creationId xmlns:a16="http://schemas.microsoft.com/office/drawing/2014/main" id="{AC6C29C7-4681-4A1D-8DAC-D7E797512C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2482" y="769620"/>
            <a:ext cx="2562225" cy="5318760"/>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C38F62FA-71EE-438C-9C02-46BB8F63712C}"/>
              </a:ext>
            </a:extLst>
          </p:cNvPr>
          <p:cNvSpPr/>
          <p:nvPr/>
        </p:nvSpPr>
        <p:spPr>
          <a:xfrm>
            <a:off x="8315976" y="2560580"/>
            <a:ext cx="920772" cy="5977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Footer Placeholder 45">
            <a:extLst>
              <a:ext uri="{FF2B5EF4-FFF2-40B4-BE49-F238E27FC236}">
                <a16:creationId xmlns:a16="http://schemas.microsoft.com/office/drawing/2014/main" id="{178C149E-00E3-4917-9B59-6C170534F42B}"/>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spTree>
    <p:extLst>
      <p:ext uri="{BB962C8B-B14F-4D97-AF65-F5344CB8AC3E}">
        <p14:creationId xmlns:p14="http://schemas.microsoft.com/office/powerpoint/2010/main" val="41082825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3BE794-B986-4E55-961E-80B7AC217E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 name="TextBox 3">
            <a:extLst>
              <a:ext uri="{FF2B5EF4-FFF2-40B4-BE49-F238E27FC236}">
                <a16:creationId xmlns:a16="http://schemas.microsoft.com/office/drawing/2014/main" id="{F1CE2687-E201-4D08-BBB2-D0D9DEA091A3}"/>
              </a:ext>
            </a:extLst>
          </p:cNvPr>
          <p:cNvSpPr txBox="1"/>
          <p:nvPr/>
        </p:nvSpPr>
        <p:spPr>
          <a:xfrm>
            <a:off x="261764" y="832492"/>
            <a:ext cx="889461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After click on git</a:t>
            </a:r>
            <a:r>
              <a:rPr lang="en-US" dirty="0">
                <a:solidFill>
                  <a:prstClr val="black"/>
                </a:solidFill>
                <a:latin typeface="Calibri" panose="020F0502020204030204"/>
                <a:cs typeface="Calibri" panose="020F0502020204030204" pitchFamily="34" charset="0"/>
              </a:rPr>
              <a:t>, git tab is open where we can see our changes and also commit them &amp; push to the git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5" name="Title 3">
            <a:extLst>
              <a:ext uri="{FF2B5EF4-FFF2-40B4-BE49-F238E27FC236}">
                <a16:creationId xmlns:a16="http://schemas.microsoft.com/office/drawing/2014/main" id="{FF501EED-98B6-4412-B74E-E764EE31E1F8}"/>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Git Hub Using BAS </a:t>
            </a:r>
            <a:r>
              <a:rPr lang="en-IN" sz="3600" dirty="0">
                <a:latin typeface="Cooper Black" panose="0208090404030B020404" pitchFamily="18" charset="0"/>
              </a:rPr>
              <a:t>UI</a:t>
            </a:r>
            <a:endParaRPr lang="en-IN" sz="3600" b="0" i="0" dirty="0">
              <a:effectLst/>
              <a:latin typeface="Cooper Black" panose="0208090404030B020404" pitchFamily="18" charset="0"/>
            </a:endParaRPr>
          </a:p>
        </p:txBody>
      </p:sp>
      <p:pic>
        <p:nvPicPr>
          <p:cNvPr id="6" name="Picture 4">
            <a:extLst>
              <a:ext uri="{FF2B5EF4-FFF2-40B4-BE49-F238E27FC236}">
                <a16:creationId xmlns:a16="http://schemas.microsoft.com/office/drawing/2014/main" id="{317219A9-AEF7-4FEB-877F-9D07200547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764" y="1478823"/>
            <a:ext cx="3996200" cy="502241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1DBAD6E-57A0-4A07-A626-A52B498CBA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9610" y="1478823"/>
            <a:ext cx="4638675" cy="437312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CF0D8A0C-4514-4934-A06A-AF7B9336478F}"/>
              </a:ext>
            </a:extLst>
          </p:cNvPr>
          <p:cNvCxnSpPr/>
          <p:nvPr/>
        </p:nvCxnSpPr>
        <p:spPr>
          <a:xfrm flipV="1">
            <a:off x="2142836" y="2281382"/>
            <a:ext cx="2752437" cy="110836"/>
          </a:xfrm>
          <a:prstGeom prst="straightConnector1">
            <a:avLst/>
          </a:prstGeom>
          <a:ln w="889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9" name="Footer Placeholder 45">
            <a:extLst>
              <a:ext uri="{FF2B5EF4-FFF2-40B4-BE49-F238E27FC236}">
                <a16:creationId xmlns:a16="http://schemas.microsoft.com/office/drawing/2014/main" id="{4542D56F-F691-4E75-A78B-C2C53FA74852}"/>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spTree>
    <p:extLst>
      <p:ext uri="{BB962C8B-B14F-4D97-AF65-F5344CB8AC3E}">
        <p14:creationId xmlns:p14="http://schemas.microsoft.com/office/powerpoint/2010/main" val="4124286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2" y="337883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a:t>
            </a:r>
          </a:p>
        </p:txBody>
      </p:sp>
    </p:spTree>
    <p:extLst>
      <p:ext uri="{BB962C8B-B14F-4D97-AF65-F5344CB8AC3E}">
        <p14:creationId xmlns:p14="http://schemas.microsoft.com/office/powerpoint/2010/main" val="3991243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7" name="Footer Placeholder 45">
            <a:extLst>
              <a:ext uri="{FF2B5EF4-FFF2-40B4-BE49-F238E27FC236}">
                <a16:creationId xmlns:a16="http://schemas.microsoft.com/office/drawing/2014/main" id="{329F4E2B-8B38-4858-B5D0-865A505DD350}"/>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spTree>
    <p:extLst>
      <p:ext uri="{BB962C8B-B14F-4D97-AF65-F5344CB8AC3E}">
        <p14:creationId xmlns:p14="http://schemas.microsoft.com/office/powerpoint/2010/main" val="1308118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kiing &amp; snowboarding | Verbier - Val de Bagnes | Office du Tourisme">
            <a:extLst>
              <a:ext uri="{FF2B5EF4-FFF2-40B4-BE49-F238E27FC236}">
                <a16:creationId xmlns:a16="http://schemas.microsoft.com/office/drawing/2014/main" id="{FB2A06C6-4072-44CB-A6A0-DFD7B99FE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E8437BB-909A-48EB-B662-A7F590544E70}"/>
              </a:ext>
            </a:extLst>
          </p:cNvPr>
          <p:cNvSpPr txBox="1"/>
          <p:nvPr/>
        </p:nvSpPr>
        <p:spPr>
          <a:xfrm>
            <a:off x="2466109" y="2209904"/>
            <a:ext cx="7878618" cy="1107996"/>
          </a:xfrm>
          <a:prstGeom prst="rect">
            <a:avLst/>
          </a:prstGeom>
          <a:noFill/>
        </p:spPr>
        <p:txBody>
          <a:bodyPr wrap="square" rtlCol="0">
            <a:spAutoFit/>
          </a:bodyPr>
          <a:lstStyle/>
          <a:p>
            <a:r>
              <a:rPr lang="en-US" sz="6600" dirty="0">
                <a:latin typeface="Arial Black" panose="020B0A04020102020204" pitchFamily="34" charset="0"/>
              </a:rPr>
              <a:t>INTRODUCTION</a:t>
            </a:r>
          </a:p>
        </p:txBody>
      </p:sp>
      <p:pic>
        <p:nvPicPr>
          <p:cNvPr id="5" name="Picture 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14991" y="-55418"/>
            <a:ext cx="1577009" cy="1557619"/>
          </a:xfrm>
          <a:prstGeom prst="rect">
            <a:avLst/>
          </a:prstGeom>
        </p:spPr>
      </p:pic>
    </p:spTree>
    <p:extLst>
      <p:ext uri="{BB962C8B-B14F-4D97-AF65-F5344CB8AC3E}">
        <p14:creationId xmlns:p14="http://schemas.microsoft.com/office/powerpoint/2010/main" val="3010409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Tiny people doing priorities checklist flat illustration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764" y="757264"/>
            <a:ext cx="5962650" cy="441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548361" cy="2031325"/>
          </a:xfrm>
          <a:prstGeom prst="rect">
            <a:avLst/>
          </a:prstGeom>
          <a:noFill/>
        </p:spPr>
        <p:txBody>
          <a:bodyPr wrap="square" rtlCol="0">
            <a:spAutoFit/>
          </a:bodyPr>
          <a:lstStyle/>
          <a:p>
            <a:r>
              <a:rPr lang="en-US" b="1" dirty="0"/>
              <a:t>Introduction to SAP UI5</a:t>
            </a:r>
          </a:p>
          <a:p>
            <a:pPr marL="742950" lvl="1" indent="-285750">
              <a:buClr>
                <a:schemeClr val="tx1"/>
              </a:buClr>
              <a:buFont typeface="Arial" panose="020B0604020202020204" pitchFamily="34" charset="0"/>
              <a:buChar char="•"/>
            </a:pPr>
            <a:r>
              <a:rPr lang="en-US" dirty="0"/>
              <a:t>What is SAP UI5?</a:t>
            </a:r>
          </a:p>
          <a:p>
            <a:pPr marL="742950" lvl="1" indent="-285750">
              <a:buClr>
                <a:schemeClr val="tx1"/>
              </a:buClr>
              <a:buFont typeface="Arial" panose="020B0604020202020204" pitchFamily="34" charset="0"/>
              <a:buChar char="•"/>
            </a:pPr>
            <a:r>
              <a:rPr lang="en-US" dirty="0"/>
              <a:t>Client Server Architecture</a:t>
            </a:r>
          </a:p>
          <a:p>
            <a:pPr marL="742950" lvl="1" indent="-285750">
              <a:buClr>
                <a:schemeClr val="tx1"/>
              </a:buClr>
              <a:buFont typeface="Arial" panose="020B0604020202020204" pitchFamily="34" charset="0"/>
              <a:buChar char="•"/>
            </a:pPr>
            <a:r>
              <a:rPr lang="en-US" dirty="0"/>
              <a:t>Introduction of MVC Architecture</a:t>
            </a:r>
          </a:p>
          <a:p>
            <a:pPr marL="742950" lvl="1" indent="-285750">
              <a:buClr>
                <a:schemeClr val="tx1"/>
              </a:buClr>
              <a:buFont typeface="Arial" panose="020B0604020202020204" pitchFamily="34" charset="0"/>
              <a:buChar char="•"/>
            </a:pPr>
            <a:r>
              <a:rPr lang="en-US" dirty="0"/>
              <a:t>UI5 Development Tools</a:t>
            </a:r>
          </a:p>
          <a:p>
            <a:pPr marL="742950" lvl="1" indent="-285750">
              <a:buClr>
                <a:schemeClr val="tx1"/>
              </a:buClr>
              <a:buFont typeface="Arial" panose="020B0604020202020204" pitchFamily="34" charset="0"/>
              <a:buChar char="•"/>
            </a:pPr>
            <a:r>
              <a:rPr lang="en-US" dirty="0"/>
              <a:t>Installation of development Tools</a:t>
            </a:r>
          </a:p>
          <a:p>
            <a:pPr marL="742950" lvl="1" indent="-285750">
              <a:buClr>
                <a:schemeClr val="tx1"/>
              </a:buClr>
              <a:buFont typeface="Arial" panose="020B0604020202020204" pitchFamily="34" charset="0"/>
              <a:buChar char="•"/>
            </a:pPr>
            <a:r>
              <a:rPr lang="en-US" dirty="0"/>
              <a:t>Working with GitHub</a:t>
            </a:r>
          </a:p>
        </p:txBody>
      </p:sp>
      <p:sp>
        <p:nvSpPr>
          <p:cNvPr id="7" name="Footer Placeholder 45">
            <a:extLst>
              <a:ext uri="{FF2B5EF4-FFF2-40B4-BE49-F238E27FC236}">
                <a16:creationId xmlns:a16="http://schemas.microsoft.com/office/drawing/2014/main" id="{2A3A69A0-80CA-4504-9B90-BF3628FD3FD9}"/>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spTree>
    <p:extLst>
      <p:ext uri="{BB962C8B-B14F-4D97-AF65-F5344CB8AC3E}">
        <p14:creationId xmlns:p14="http://schemas.microsoft.com/office/powerpoint/2010/main" val="2321857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b="1" dirty="0">
              <a:latin typeface="Cooper Black" panose="0208090404030B020404" pitchFamily="18" charset="0"/>
            </a:endParaRP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a16="http://schemas.microsoft.com/office/drawing/2014/main"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id="{BD8CB4FC-7B2F-471F-88D9-16A9C86F7206}"/>
              </a:ext>
            </a:extLst>
          </p:cNvPr>
          <p:cNvSpPr txBox="1"/>
          <p:nvPr/>
        </p:nvSpPr>
        <p:spPr>
          <a:xfrm>
            <a:off x="261764" y="779937"/>
            <a:ext cx="11027299" cy="2031325"/>
          </a:xfrm>
          <a:prstGeom prst="rect">
            <a:avLst/>
          </a:prstGeom>
          <a:noFill/>
        </p:spPr>
        <p:txBody>
          <a:bodyPr wrap="square" rtlCol="0">
            <a:spAutoFit/>
          </a:bodyPr>
          <a:lstStyle/>
          <a:p>
            <a:pPr algn="just"/>
            <a:r>
              <a:rPr lang="en-US" b="0" i="0" dirty="0">
                <a:effectLst/>
              </a:rPr>
              <a:t>SAPUI5 (SAP user interface for HTML5) is a collection of libraries that you can use to build desktop and mobile applications that run in a browser. With the SAPUI5 JavaScript toolkit, you can create web applications using HTML5 web development standards.</a:t>
            </a:r>
          </a:p>
          <a:p>
            <a:pPr algn="just"/>
            <a:r>
              <a:rPr lang="en-US" dirty="0"/>
              <a:t>SAP UI5 is a </a:t>
            </a:r>
            <a:r>
              <a:rPr lang="en-US" b="1" u="sng" dirty="0"/>
              <a:t>framework</a:t>
            </a:r>
            <a:r>
              <a:rPr lang="en-US" dirty="0"/>
              <a:t> which is used to develop </a:t>
            </a:r>
            <a:r>
              <a:rPr lang="en-US" b="1" u="sng" dirty="0"/>
              <a:t>Responsive</a:t>
            </a:r>
            <a:r>
              <a:rPr lang="en-US" dirty="0"/>
              <a:t> web applications to run on any platform, any browser and any OS.</a:t>
            </a:r>
          </a:p>
          <a:p>
            <a:pPr algn="just"/>
            <a:endParaRPr lang="en-US" b="0" i="0" dirty="0">
              <a:effectLst/>
            </a:endParaRPr>
          </a:p>
          <a:p>
            <a:pPr algn="just"/>
            <a:endParaRPr lang="en-US" b="0" i="0" dirty="0">
              <a:solidFill>
                <a:srgbClr val="333333"/>
              </a:solidFill>
              <a:effectLst/>
              <a:latin typeface="SAPBook"/>
            </a:endParaRPr>
          </a:p>
        </p:txBody>
      </p:sp>
      <p:pic>
        <p:nvPicPr>
          <p:cNvPr id="1028" name="Picture 4" descr="Demo Kit - SAPUI5 SDK">
            <a:extLst>
              <a:ext uri="{FF2B5EF4-FFF2-40B4-BE49-F238E27FC236}">
                <a16:creationId xmlns:a16="http://schemas.microsoft.com/office/drawing/2014/main" id="{077D6B8C-2964-42F5-B821-501303CCE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907" y="4051952"/>
            <a:ext cx="47244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I5 Tooling">
            <a:extLst>
              <a:ext uri="{FF2B5EF4-FFF2-40B4-BE49-F238E27FC236}">
                <a16:creationId xmlns:a16="http://schemas.microsoft.com/office/drawing/2014/main" id="{C0DEE3CF-A97A-45DC-8DFA-0375B7D1780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1852" y="3924417"/>
            <a:ext cx="4870524" cy="2005032"/>
          </a:xfrm>
          <a:prstGeom prst="rect">
            <a:avLst/>
          </a:prstGeom>
          <a:noFill/>
          <a:extLst>
            <a:ext uri="{909E8E84-426E-40DD-AFC4-6F175D3DCCD1}">
              <a14:hiddenFill xmlns:a14="http://schemas.microsoft.com/office/drawing/2010/main">
                <a:solidFill>
                  <a:srgbClr val="FFFFFF"/>
                </a:solidFill>
              </a14:hiddenFill>
            </a:ext>
          </a:extLst>
        </p:spPr>
      </p:pic>
      <p:sp>
        <p:nvSpPr>
          <p:cNvPr id="47" name="Freeform: Shape 46">
            <a:extLst>
              <a:ext uri="{FF2B5EF4-FFF2-40B4-BE49-F238E27FC236}">
                <a16:creationId xmlns:a16="http://schemas.microsoft.com/office/drawing/2014/main" id="{DE53FCC5-4FB9-4DE2-9EC9-8ABB18987788}"/>
              </a:ext>
            </a:extLst>
          </p:cNvPr>
          <p:cNvSpPr/>
          <p:nvPr/>
        </p:nvSpPr>
        <p:spPr>
          <a:xfrm>
            <a:off x="609625" y="2299264"/>
            <a:ext cx="1623018"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FA7904"/>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8" name="Freeform: Shape 47">
            <a:extLst>
              <a:ext uri="{FF2B5EF4-FFF2-40B4-BE49-F238E27FC236}">
                <a16:creationId xmlns:a16="http://schemas.microsoft.com/office/drawing/2014/main" id="{FB9F8FC3-5CB7-4E02-AB6D-678CF32C0C8D}"/>
              </a:ext>
            </a:extLst>
          </p:cNvPr>
          <p:cNvSpPr/>
          <p:nvPr/>
        </p:nvSpPr>
        <p:spPr>
          <a:xfrm>
            <a:off x="609624" y="2661014"/>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CB2332"/>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Freeform: Shape 48">
            <a:extLst>
              <a:ext uri="{FF2B5EF4-FFF2-40B4-BE49-F238E27FC236}">
                <a16:creationId xmlns:a16="http://schemas.microsoft.com/office/drawing/2014/main" id="{F4B0A666-BD82-4EDC-A6C1-8B702F2E0BE0}"/>
              </a:ext>
            </a:extLst>
          </p:cNvPr>
          <p:cNvSpPr/>
          <p:nvPr/>
        </p:nvSpPr>
        <p:spPr>
          <a:xfrm>
            <a:off x="609624" y="3022765"/>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8B103E"/>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0" name="Freeform: Shape 49">
            <a:extLst>
              <a:ext uri="{FF2B5EF4-FFF2-40B4-BE49-F238E27FC236}">
                <a16:creationId xmlns:a16="http://schemas.microsoft.com/office/drawing/2014/main" id="{8549241E-D5A2-4AC0-90B8-F834F780AF16}"/>
              </a:ext>
            </a:extLst>
          </p:cNvPr>
          <p:cNvSpPr/>
          <p:nvPr/>
        </p:nvSpPr>
        <p:spPr>
          <a:xfrm>
            <a:off x="609624" y="3384516"/>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34B2E4"/>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1" name="TextBox 50">
            <a:extLst>
              <a:ext uri="{FF2B5EF4-FFF2-40B4-BE49-F238E27FC236}">
                <a16:creationId xmlns:a16="http://schemas.microsoft.com/office/drawing/2014/main" id="{E13F83CF-5D36-49A8-9E64-1FAEC205B5AC}"/>
              </a:ext>
            </a:extLst>
          </p:cNvPr>
          <p:cNvSpPr txBox="1"/>
          <p:nvPr/>
        </p:nvSpPr>
        <p:spPr>
          <a:xfrm>
            <a:off x="609624" y="2433963"/>
            <a:ext cx="1357703" cy="369332"/>
          </a:xfrm>
          <a:prstGeom prst="rect">
            <a:avLst/>
          </a:prstGeom>
          <a:noFill/>
        </p:spPr>
        <p:txBody>
          <a:bodyPr wrap="square" rtlCol="0">
            <a:spAutoFit/>
          </a:bodyPr>
          <a:lstStyle/>
          <a:p>
            <a:r>
              <a:rPr lang="en-US" dirty="0">
                <a:solidFill>
                  <a:schemeClr val="bg1"/>
                </a:solidFill>
              </a:rPr>
              <a:t>Responsive</a:t>
            </a:r>
          </a:p>
        </p:txBody>
      </p:sp>
      <p:sp>
        <p:nvSpPr>
          <p:cNvPr id="52" name="TextBox 51">
            <a:extLst>
              <a:ext uri="{FF2B5EF4-FFF2-40B4-BE49-F238E27FC236}">
                <a16:creationId xmlns:a16="http://schemas.microsoft.com/office/drawing/2014/main" id="{27A362C3-E6B0-48AF-A99B-C12B8EAB344F}"/>
              </a:ext>
            </a:extLst>
          </p:cNvPr>
          <p:cNvSpPr txBox="1"/>
          <p:nvPr/>
        </p:nvSpPr>
        <p:spPr>
          <a:xfrm>
            <a:off x="609624" y="2795713"/>
            <a:ext cx="1357703" cy="369332"/>
          </a:xfrm>
          <a:prstGeom prst="rect">
            <a:avLst/>
          </a:prstGeom>
          <a:noFill/>
        </p:spPr>
        <p:txBody>
          <a:bodyPr wrap="square" rtlCol="0">
            <a:spAutoFit/>
          </a:bodyPr>
          <a:lstStyle/>
          <a:p>
            <a:r>
              <a:rPr lang="en-US" dirty="0">
                <a:solidFill>
                  <a:schemeClr val="bg1"/>
                </a:solidFill>
              </a:rPr>
              <a:t>Framework</a:t>
            </a:r>
            <a:endParaRPr lang="en-US" dirty="0"/>
          </a:p>
        </p:txBody>
      </p:sp>
      <p:sp>
        <p:nvSpPr>
          <p:cNvPr id="53" name="TextBox 52">
            <a:extLst>
              <a:ext uri="{FF2B5EF4-FFF2-40B4-BE49-F238E27FC236}">
                <a16:creationId xmlns:a16="http://schemas.microsoft.com/office/drawing/2014/main" id="{554B6AF7-FDB8-431C-926C-4BE87B96F5D0}"/>
              </a:ext>
            </a:extLst>
          </p:cNvPr>
          <p:cNvSpPr txBox="1"/>
          <p:nvPr/>
        </p:nvSpPr>
        <p:spPr>
          <a:xfrm>
            <a:off x="609624" y="3165045"/>
            <a:ext cx="1357703" cy="369332"/>
          </a:xfrm>
          <a:prstGeom prst="rect">
            <a:avLst/>
          </a:prstGeom>
          <a:noFill/>
        </p:spPr>
        <p:txBody>
          <a:bodyPr wrap="square" rtlCol="0">
            <a:spAutoFit/>
          </a:bodyPr>
          <a:lstStyle/>
          <a:p>
            <a:r>
              <a:rPr lang="en-US" dirty="0">
                <a:solidFill>
                  <a:schemeClr val="bg1"/>
                </a:solidFill>
              </a:rPr>
              <a:t>Library</a:t>
            </a:r>
          </a:p>
        </p:txBody>
      </p:sp>
      <p:sp>
        <p:nvSpPr>
          <p:cNvPr id="54" name="TextBox 53">
            <a:extLst>
              <a:ext uri="{FF2B5EF4-FFF2-40B4-BE49-F238E27FC236}">
                <a16:creationId xmlns:a16="http://schemas.microsoft.com/office/drawing/2014/main" id="{F2D0000E-5F64-45CA-BD3E-60930CD92F5A}"/>
              </a:ext>
            </a:extLst>
          </p:cNvPr>
          <p:cNvSpPr txBox="1"/>
          <p:nvPr/>
        </p:nvSpPr>
        <p:spPr>
          <a:xfrm>
            <a:off x="609624" y="3534377"/>
            <a:ext cx="1357703" cy="369332"/>
          </a:xfrm>
          <a:prstGeom prst="rect">
            <a:avLst/>
          </a:prstGeom>
          <a:noFill/>
        </p:spPr>
        <p:txBody>
          <a:bodyPr wrap="square" rtlCol="0">
            <a:spAutoFit/>
          </a:bodyPr>
          <a:lstStyle/>
          <a:p>
            <a:r>
              <a:rPr lang="en-US" dirty="0">
                <a:solidFill>
                  <a:schemeClr val="bg1"/>
                </a:solidFill>
              </a:rPr>
              <a:t>Classes</a:t>
            </a:r>
          </a:p>
        </p:txBody>
      </p:sp>
      <p:sp>
        <p:nvSpPr>
          <p:cNvPr id="9" name="TextBox 8">
            <a:extLst>
              <a:ext uri="{FF2B5EF4-FFF2-40B4-BE49-F238E27FC236}">
                <a16:creationId xmlns:a16="http://schemas.microsoft.com/office/drawing/2014/main" id="{A3C669FD-8CD6-4A7E-BFDC-531474F5BF6B}"/>
              </a:ext>
            </a:extLst>
          </p:cNvPr>
          <p:cNvSpPr txBox="1"/>
          <p:nvPr/>
        </p:nvSpPr>
        <p:spPr>
          <a:xfrm>
            <a:off x="2250627" y="2447088"/>
            <a:ext cx="6622473" cy="369332"/>
          </a:xfrm>
          <a:prstGeom prst="rect">
            <a:avLst/>
          </a:prstGeom>
          <a:noFill/>
        </p:spPr>
        <p:txBody>
          <a:bodyPr wrap="square" rtlCol="0">
            <a:spAutoFit/>
          </a:bodyPr>
          <a:lstStyle/>
          <a:p>
            <a:r>
              <a:rPr lang="en-US" dirty="0"/>
              <a:t>App which can adapt itself according the different devices</a:t>
            </a:r>
          </a:p>
        </p:txBody>
      </p:sp>
      <p:sp>
        <p:nvSpPr>
          <p:cNvPr id="10" name="TextBox 9">
            <a:extLst>
              <a:ext uri="{FF2B5EF4-FFF2-40B4-BE49-F238E27FC236}">
                <a16:creationId xmlns:a16="http://schemas.microsoft.com/office/drawing/2014/main" id="{DD241051-5F6E-4870-AC67-B650A917F96D}"/>
              </a:ext>
            </a:extLst>
          </p:cNvPr>
          <p:cNvSpPr txBox="1"/>
          <p:nvPr/>
        </p:nvSpPr>
        <p:spPr>
          <a:xfrm>
            <a:off x="2250627" y="2803295"/>
            <a:ext cx="5394036" cy="369332"/>
          </a:xfrm>
          <a:prstGeom prst="rect">
            <a:avLst/>
          </a:prstGeom>
          <a:noFill/>
        </p:spPr>
        <p:txBody>
          <a:bodyPr wrap="square" rtlCol="0">
            <a:spAutoFit/>
          </a:bodyPr>
          <a:lstStyle/>
          <a:p>
            <a:r>
              <a:rPr lang="en-US" dirty="0"/>
              <a:t>It’s a collection of Libraries.</a:t>
            </a:r>
          </a:p>
        </p:txBody>
      </p:sp>
      <p:sp>
        <p:nvSpPr>
          <p:cNvPr id="11" name="TextBox 10">
            <a:extLst>
              <a:ext uri="{FF2B5EF4-FFF2-40B4-BE49-F238E27FC236}">
                <a16:creationId xmlns:a16="http://schemas.microsoft.com/office/drawing/2014/main" id="{6B07CAD9-3641-4FD2-BEE5-3EAA48140954}"/>
              </a:ext>
            </a:extLst>
          </p:cNvPr>
          <p:cNvSpPr txBox="1"/>
          <p:nvPr/>
        </p:nvSpPr>
        <p:spPr>
          <a:xfrm>
            <a:off x="2250627" y="3172627"/>
            <a:ext cx="2706254" cy="369332"/>
          </a:xfrm>
          <a:prstGeom prst="rect">
            <a:avLst/>
          </a:prstGeom>
          <a:noFill/>
        </p:spPr>
        <p:txBody>
          <a:bodyPr wrap="square" rtlCol="0">
            <a:spAutoFit/>
          </a:bodyPr>
          <a:lstStyle/>
          <a:p>
            <a:r>
              <a:rPr lang="en-US" dirty="0"/>
              <a:t>Collection of classes.</a:t>
            </a:r>
          </a:p>
        </p:txBody>
      </p:sp>
      <p:sp>
        <p:nvSpPr>
          <p:cNvPr id="61" name="TextBox 60">
            <a:extLst>
              <a:ext uri="{FF2B5EF4-FFF2-40B4-BE49-F238E27FC236}">
                <a16:creationId xmlns:a16="http://schemas.microsoft.com/office/drawing/2014/main" id="{E5734D38-B2B2-498F-9AC0-ABFD74C14E96}"/>
              </a:ext>
            </a:extLst>
          </p:cNvPr>
          <p:cNvSpPr txBox="1"/>
          <p:nvPr/>
        </p:nvSpPr>
        <p:spPr>
          <a:xfrm>
            <a:off x="2250627" y="3548522"/>
            <a:ext cx="6146800" cy="369332"/>
          </a:xfrm>
          <a:prstGeom prst="rect">
            <a:avLst/>
          </a:prstGeom>
          <a:noFill/>
        </p:spPr>
        <p:txBody>
          <a:bodyPr wrap="square">
            <a:spAutoFit/>
          </a:bodyPr>
          <a:lstStyle/>
          <a:p>
            <a:r>
              <a:rPr lang="en-US" dirty="0"/>
              <a:t>Collection of methods, Attributes, Events</a:t>
            </a:r>
          </a:p>
        </p:txBody>
      </p:sp>
      <p:sp>
        <p:nvSpPr>
          <p:cNvPr id="23" name="Title 3">
            <a:extLst>
              <a:ext uri="{FF2B5EF4-FFF2-40B4-BE49-F238E27FC236}">
                <a16:creationId xmlns:a16="http://schemas.microsoft.com/office/drawing/2014/main" id="{13EB2CF4-AB40-452A-8E4E-70A3AAC9CEF6}"/>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SAP UI5?</a:t>
            </a:r>
          </a:p>
        </p:txBody>
      </p:sp>
      <p:sp>
        <p:nvSpPr>
          <p:cNvPr id="24" name="Footer Placeholder 45">
            <a:extLst>
              <a:ext uri="{FF2B5EF4-FFF2-40B4-BE49-F238E27FC236}">
                <a16:creationId xmlns:a16="http://schemas.microsoft.com/office/drawing/2014/main" id="{29B02B40-3871-4757-9ABC-ABADAE388309}"/>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spTree>
    <p:extLst>
      <p:ext uri="{BB962C8B-B14F-4D97-AF65-F5344CB8AC3E}">
        <p14:creationId xmlns:p14="http://schemas.microsoft.com/office/powerpoint/2010/main" val="249008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itle 3">
            <a:extLst>
              <a:ext uri="{FF2B5EF4-FFF2-40B4-BE49-F238E27FC236}">
                <a16:creationId xmlns:a16="http://schemas.microsoft.com/office/drawing/2014/main" id="{D92C2F64-6D39-4832-BA9F-CBF9702F698F}"/>
              </a:ext>
            </a:extLst>
          </p:cNvPr>
          <p:cNvSpPr txBox="1">
            <a:spLocks/>
          </p:cNvSpPr>
          <p:nvPr/>
        </p:nvSpPr>
        <p:spPr>
          <a:xfrm>
            <a:off x="261763" y="188640"/>
            <a:ext cx="8808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Evolution of SAP UI Technologies</a:t>
            </a:r>
          </a:p>
        </p:txBody>
      </p:sp>
      <p:sp>
        <p:nvSpPr>
          <p:cNvPr id="8" name="Footer Placeholder 45">
            <a:extLst>
              <a:ext uri="{FF2B5EF4-FFF2-40B4-BE49-F238E27FC236}">
                <a16:creationId xmlns:a16="http://schemas.microsoft.com/office/drawing/2014/main" id="{90C01FB7-D95F-4B13-821D-127551586193}"/>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grpSp>
        <p:nvGrpSpPr>
          <p:cNvPr id="3" name="Group 2">
            <a:extLst>
              <a:ext uri="{FF2B5EF4-FFF2-40B4-BE49-F238E27FC236}">
                <a16:creationId xmlns:a16="http://schemas.microsoft.com/office/drawing/2014/main" id="{EB8F9ACE-33AB-40CF-98CE-44363D004466}"/>
              </a:ext>
            </a:extLst>
          </p:cNvPr>
          <p:cNvGrpSpPr/>
          <p:nvPr/>
        </p:nvGrpSpPr>
        <p:grpSpPr>
          <a:xfrm>
            <a:off x="554807" y="1191440"/>
            <a:ext cx="11184220" cy="5110368"/>
            <a:chOff x="775233" y="199612"/>
            <a:chExt cx="11184220" cy="5110368"/>
          </a:xfrm>
        </p:grpSpPr>
        <p:sp>
          <p:nvSpPr>
            <p:cNvPr id="23" name="Rectangle 22">
              <a:extLst>
                <a:ext uri="{FF2B5EF4-FFF2-40B4-BE49-F238E27FC236}">
                  <a16:creationId xmlns:a16="http://schemas.microsoft.com/office/drawing/2014/main" id="{B7540B54-FFBF-470A-A387-EDB2FAE2B920}"/>
                </a:ext>
              </a:extLst>
            </p:cNvPr>
            <p:cNvSpPr/>
            <p:nvPr/>
          </p:nvSpPr>
          <p:spPr>
            <a:xfrm>
              <a:off x="775233" y="199612"/>
              <a:ext cx="3704487" cy="1918072"/>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Dynpro</a:t>
              </a:r>
            </a:p>
          </p:txBody>
        </p:sp>
        <p:sp>
          <p:nvSpPr>
            <p:cNvPr id="24" name="Arrow: Chevron 23">
              <a:extLst>
                <a:ext uri="{FF2B5EF4-FFF2-40B4-BE49-F238E27FC236}">
                  <a16:creationId xmlns:a16="http://schemas.microsoft.com/office/drawing/2014/main" id="{1E39CE77-D50E-4F05-8E4C-A83A893DE26B}"/>
                </a:ext>
              </a:extLst>
            </p:cNvPr>
            <p:cNvSpPr/>
            <p:nvPr/>
          </p:nvSpPr>
          <p:spPr>
            <a:xfrm>
              <a:off x="4930328" y="444148"/>
              <a:ext cx="868862" cy="153804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Rectangle 26">
              <a:extLst>
                <a:ext uri="{FF2B5EF4-FFF2-40B4-BE49-F238E27FC236}">
                  <a16:creationId xmlns:a16="http://schemas.microsoft.com/office/drawing/2014/main" id="{945D79CA-03CE-4436-BCB1-F668A9EA90C9}"/>
                </a:ext>
              </a:extLst>
            </p:cNvPr>
            <p:cNvSpPr/>
            <p:nvPr/>
          </p:nvSpPr>
          <p:spPr>
            <a:xfrm>
              <a:off x="10087245" y="249842"/>
              <a:ext cx="1872208" cy="1867841"/>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err="1"/>
                <a:t>WebGUI</a:t>
              </a:r>
              <a:endParaRPr lang="en-US" dirty="0"/>
            </a:p>
          </p:txBody>
        </p:sp>
        <p:sp>
          <p:nvSpPr>
            <p:cNvPr id="28" name="Rectangle 27">
              <a:extLst>
                <a:ext uri="{FF2B5EF4-FFF2-40B4-BE49-F238E27FC236}">
                  <a16:creationId xmlns:a16="http://schemas.microsoft.com/office/drawing/2014/main" id="{1718D0B1-ED00-4FCB-B5D3-5B543FDE48BE}"/>
                </a:ext>
              </a:extLst>
            </p:cNvPr>
            <p:cNvSpPr/>
            <p:nvPr/>
          </p:nvSpPr>
          <p:spPr>
            <a:xfrm>
              <a:off x="1439627" y="3771938"/>
              <a:ext cx="8647618" cy="1538042"/>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SAPUI5</a:t>
              </a:r>
            </a:p>
          </p:txBody>
        </p:sp>
        <p:sp>
          <p:nvSpPr>
            <p:cNvPr id="29" name="Arrow: Chevron 28">
              <a:extLst>
                <a:ext uri="{FF2B5EF4-FFF2-40B4-BE49-F238E27FC236}">
                  <a16:creationId xmlns:a16="http://schemas.microsoft.com/office/drawing/2014/main" id="{CE530F94-354C-45CD-8B9B-66BFB0B0CF38}"/>
                </a:ext>
              </a:extLst>
            </p:cNvPr>
            <p:cNvSpPr/>
            <p:nvPr/>
          </p:nvSpPr>
          <p:spPr>
            <a:xfrm rot="5400000">
              <a:off x="5230321" y="842747"/>
              <a:ext cx="1198421" cy="438727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a:extLst>
                <a:ext uri="{FF2B5EF4-FFF2-40B4-BE49-F238E27FC236}">
                  <a16:creationId xmlns:a16="http://schemas.microsoft.com/office/drawing/2014/main" id="{CF1282FA-1A87-4E10-A99C-ABEED61FB861}"/>
                </a:ext>
              </a:extLst>
            </p:cNvPr>
            <p:cNvSpPr/>
            <p:nvPr/>
          </p:nvSpPr>
          <p:spPr>
            <a:xfrm>
              <a:off x="6096084" y="234710"/>
              <a:ext cx="3818096" cy="842692"/>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Web Dynpro</a:t>
              </a:r>
            </a:p>
          </p:txBody>
        </p:sp>
        <p:sp>
          <p:nvSpPr>
            <p:cNvPr id="14" name="Rectangle 13">
              <a:extLst>
                <a:ext uri="{FF2B5EF4-FFF2-40B4-BE49-F238E27FC236}">
                  <a16:creationId xmlns:a16="http://schemas.microsoft.com/office/drawing/2014/main" id="{B8AE3639-AE5C-4872-9E1C-51FBC56E2D94}"/>
                </a:ext>
              </a:extLst>
            </p:cNvPr>
            <p:cNvSpPr/>
            <p:nvPr/>
          </p:nvSpPr>
          <p:spPr>
            <a:xfrm>
              <a:off x="6132156" y="1307980"/>
              <a:ext cx="3782024" cy="809704"/>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BSP</a:t>
              </a:r>
            </a:p>
          </p:txBody>
        </p:sp>
      </p:grpSp>
    </p:spTree>
    <p:extLst>
      <p:ext uri="{BB962C8B-B14F-4D97-AF65-F5344CB8AC3E}">
        <p14:creationId xmlns:p14="http://schemas.microsoft.com/office/powerpoint/2010/main" val="23458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extBox 4">
            <a:extLst>
              <a:ext uri="{FF2B5EF4-FFF2-40B4-BE49-F238E27FC236}">
                <a16:creationId xmlns:a16="http://schemas.microsoft.com/office/drawing/2014/main" id="{C2FEEC08-6774-45E6-8D95-AD23A12B8361}"/>
              </a:ext>
            </a:extLst>
          </p:cNvPr>
          <p:cNvSpPr txBox="1"/>
          <p:nvPr/>
        </p:nvSpPr>
        <p:spPr>
          <a:xfrm>
            <a:off x="304799" y="814617"/>
            <a:ext cx="10863442" cy="1200329"/>
          </a:xfrm>
          <a:prstGeom prst="rect">
            <a:avLst/>
          </a:prstGeom>
          <a:noFill/>
        </p:spPr>
        <p:txBody>
          <a:bodyPr wrap="square" rtlCol="0">
            <a:spAutoFit/>
          </a:bodyPr>
          <a:lstStyle/>
          <a:p>
            <a:pPr algn="just"/>
            <a:r>
              <a:rPr lang="en-US" b="0" i="0" dirty="0">
                <a:solidFill>
                  <a:srgbClr val="333333"/>
                </a:solidFill>
                <a:effectLst/>
              </a:rPr>
              <a:t>SAPUI5 simplifies web application development. A variety of UI controls, ranging from basic elements to complex UI patterns, can be combined for an appealing layout. All UI controls leverage a consistent design language and coherent UX patterns. SAPUI5 flexibility services let you easily adapt the UI of an app and store the changes in a layered repository.</a:t>
            </a:r>
            <a:endParaRPr lang="en-US" dirty="0"/>
          </a:p>
        </p:txBody>
      </p:sp>
      <p:pic>
        <p:nvPicPr>
          <p:cNvPr id="2050" name="Picture 2">
            <a:extLst>
              <a:ext uri="{FF2B5EF4-FFF2-40B4-BE49-F238E27FC236}">
                <a16:creationId xmlns:a16="http://schemas.microsoft.com/office/drawing/2014/main" id="{B58D6C0F-E34A-4833-BE2B-CB3338DBE6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5153" y="1972492"/>
            <a:ext cx="7321693" cy="445932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3">
            <a:extLst>
              <a:ext uri="{FF2B5EF4-FFF2-40B4-BE49-F238E27FC236}">
                <a16:creationId xmlns:a16="http://schemas.microsoft.com/office/drawing/2014/main" id="{D92C2F64-6D39-4832-BA9F-CBF9702F698F}"/>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Under the Hood of SAP UI5</a:t>
            </a:r>
          </a:p>
        </p:txBody>
      </p:sp>
      <p:sp>
        <p:nvSpPr>
          <p:cNvPr id="8" name="Footer Placeholder 45">
            <a:extLst>
              <a:ext uri="{FF2B5EF4-FFF2-40B4-BE49-F238E27FC236}">
                <a16:creationId xmlns:a16="http://schemas.microsoft.com/office/drawing/2014/main" id="{90C01FB7-D95F-4B13-821D-127551586193}"/>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spTree>
    <p:extLst>
      <p:ext uri="{BB962C8B-B14F-4D97-AF65-F5344CB8AC3E}">
        <p14:creationId xmlns:p14="http://schemas.microsoft.com/office/powerpoint/2010/main" val="1753184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6079AF29-1003-4937-810A-2122F15ECD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6" name="TextBox 25">
            <a:extLst>
              <a:ext uri="{FF2B5EF4-FFF2-40B4-BE49-F238E27FC236}">
                <a16:creationId xmlns:a16="http://schemas.microsoft.com/office/drawing/2014/main" id="{80DC3A46-860B-4772-8306-DAA6A9681C87}"/>
              </a:ext>
            </a:extLst>
          </p:cNvPr>
          <p:cNvSpPr txBox="1"/>
          <p:nvPr/>
        </p:nvSpPr>
        <p:spPr>
          <a:xfrm>
            <a:off x="304799" y="814617"/>
            <a:ext cx="10863442" cy="1477328"/>
          </a:xfrm>
          <a:prstGeom prst="rect">
            <a:avLst/>
          </a:prstGeom>
          <a:noFill/>
        </p:spPr>
        <p:txBody>
          <a:bodyPr wrap="square" rtlCol="0">
            <a:spAutoFit/>
          </a:bodyPr>
          <a:lstStyle/>
          <a:p>
            <a:pPr algn="just"/>
            <a:r>
              <a:rPr lang="en-US" b="0" i="0" dirty="0">
                <a:solidFill>
                  <a:srgbClr val="3C3C3C"/>
                </a:solidFill>
                <a:effectLst/>
              </a:rPr>
              <a:t>The task of the client/server technology components is to provide a reusable runtime environment for other components that use the client server technology as the basis on which to process requests. The focus is on optimizing operating system resources (CPU, memory, etc.), in terms of performance, scalability, and robustness.</a:t>
            </a:r>
          </a:p>
          <a:p>
            <a:pPr algn="just"/>
            <a:r>
              <a:rPr lang="en-US" b="0" i="0" dirty="0">
                <a:solidFill>
                  <a:srgbClr val="3C3C3C"/>
                </a:solidFill>
                <a:effectLst/>
              </a:rPr>
              <a:t>In addition to the components in the SAP kernel there are programs that regulate data traffic in the network, such as the SAP router and the SAP Web Dispatcher, as well as smaller monitoring and test programs.</a:t>
            </a:r>
          </a:p>
        </p:txBody>
      </p:sp>
      <p:sp>
        <p:nvSpPr>
          <p:cNvPr id="29" name="Title 3">
            <a:extLst>
              <a:ext uri="{FF2B5EF4-FFF2-40B4-BE49-F238E27FC236}">
                <a16:creationId xmlns:a16="http://schemas.microsoft.com/office/drawing/2014/main" id="{6C1DE3FD-1DAD-42C3-B631-B81296E8D557}"/>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Client Server Architecture</a:t>
            </a:r>
          </a:p>
        </p:txBody>
      </p:sp>
      <p:sp>
        <p:nvSpPr>
          <p:cNvPr id="30" name="Rectangle 29">
            <a:extLst>
              <a:ext uri="{FF2B5EF4-FFF2-40B4-BE49-F238E27FC236}">
                <a16:creationId xmlns:a16="http://schemas.microsoft.com/office/drawing/2014/main" id="{85DD867A-2FA3-4A92-85AE-2F832211D513}"/>
              </a:ext>
            </a:extLst>
          </p:cNvPr>
          <p:cNvSpPr/>
          <p:nvPr/>
        </p:nvSpPr>
        <p:spPr>
          <a:xfrm>
            <a:off x="8285473" y="2572978"/>
            <a:ext cx="1563425" cy="1968431"/>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SAP</a:t>
            </a:r>
          </a:p>
          <a:p>
            <a:pPr algn="ctr"/>
            <a:r>
              <a:rPr lang="en-US" dirty="0"/>
              <a:t>Server</a:t>
            </a:r>
          </a:p>
          <a:p>
            <a:pPr algn="ctr"/>
            <a:r>
              <a:rPr lang="en-US" dirty="0"/>
              <a:t>Computer on cloud</a:t>
            </a:r>
          </a:p>
          <a:p>
            <a:pPr algn="ctr"/>
            <a:r>
              <a:rPr lang="en-US" dirty="0"/>
              <a:t>IP Address</a:t>
            </a:r>
          </a:p>
        </p:txBody>
      </p:sp>
      <p:sp>
        <p:nvSpPr>
          <p:cNvPr id="31" name="Oval 30">
            <a:extLst>
              <a:ext uri="{FF2B5EF4-FFF2-40B4-BE49-F238E27FC236}">
                <a16:creationId xmlns:a16="http://schemas.microsoft.com/office/drawing/2014/main" id="{AE36A24C-BF49-4C03-BAF4-8FA924C7F7BB}"/>
              </a:ext>
            </a:extLst>
          </p:cNvPr>
          <p:cNvSpPr/>
          <p:nvPr/>
        </p:nvSpPr>
        <p:spPr>
          <a:xfrm>
            <a:off x="8510241" y="4541409"/>
            <a:ext cx="381000" cy="3776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E93CF53-56DC-4201-9155-83ADE6876E15}"/>
              </a:ext>
            </a:extLst>
          </p:cNvPr>
          <p:cNvSpPr/>
          <p:nvPr/>
        </p:nvSpPr>
        <p:spPr>
          <a:xfrm>
            <a:off x="1501659" y="3089596"/>
            <a:ext cx="1745676" cy="92814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Fiori</a:t>
            </a:r>
          </a:p>
        </p:txBody>
      </p:sp>
      <p:sp>
        <p:nvSpPr>
          <p:cNvPr id="33" name="Rectangle 32">
            <a:extLst>
              <a:ext uri="{FF2B5EF4-FFF2-40B4-BE49-F238E27FC236}">
                <a16:creationId xmlns:a16="http://schemas.microsoft.com/office/drawing/2014/main" id="{CF54D4BB-B552-48E0-9B00-FB916234C651}"/>
              </a:ext>
            </a:extLst>
          </p:cNvPr>
          <p:cNvSpPr/>
          <p:nvPr/>
        </p:nvSpPr>
        <p:spPr>
          <a:xfrm>
            <a:off x="2816837" y="3756914"/>
            <a:ext cx="598228" cy="584775"/>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CB2E574F-0E7D-4389-8FA2-F4942AF9978F}"/>
              </a:ext>
            </a:extLst>
          </p:cNvPr>
          <p:cNvCxnSpPr>
            <a:cxnSpLocks/>
            <a:stCxn id="32" idx="3"/>
            <a:endCxn id="30" idx="1"/>
          </p:cNvCxnSpPr>
          <p:nvPr/>
        </p:nvCxnSpPr>
        <p:spPr>
          <a:xfrm>
            <a:off x="3247335" y="3553669"/>
            <a:ext cx="5038138" cy="3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Flowchart: Magnetic Disk 34">
            <a:extLst>
              <a:ext uri="{FF2B5EF4-FFF2-40B4-BE49-F238E27FC236}">
                <a16:creationId xmlns:a16="http://schemas.microsoft.com/office/drawing/2014/main" id="{62A9403F-6C57-4EDD-AEBE-C1A179FB278F}"/>
              </a:ext>
            </a:extLst>
          </p:cNvPr>
          <p:cNvSpPr/>
          <p:nvPr/>
        </p:nvSpPr>
        <p:spPr>
          <a:xfrm>
            <a:off x="9948021" y="4541409"/>
            <a:ext cx="457200" cy="37760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Connector: Elbow 35">
            <a:extLst>
              <a:ext uri="{FF2B5EF4-FFF2-40B4-BE49-F238E27FC236}">
                <a16:creationId xmlns:a16="http://schemas.microsoft.com/office/drawing/2014/main" id="{23EE7D58-AE6A-4ADC-947F-78E1B60572D0}"/>
              </a:ext>
            </a:extLst>
          </p:cNvPr>
          <p:cNvCxnSpPr>
            <a:cxnSpLocks/>
          </p:cNvCxnSpPr>
          <p:nvPr/>
        </p:nvCxnSpPr>
        <p:spPr>
          <a:xfrm>
            <a:off x="9835044" y="3339489"/>
            <a:ext cx="341577" cy="1201920"/>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BAE15C2-2816-4C62-B769-B035A99209B0}"/>
              </a:ext>
            </a:extLst>
          </p:cNvPr>
          <p:cNvCxnSpPr>
            <a:cxnSpLocks/>
            <a:endCxn id="33" idx="3"/>
          </p:cNvCxnSpPr>
          <p:nvPr/>
        </p:nvCxnSpPr>
        <p:spPr>
          <a:xfrm flipH="1">
            <a:off x="3415065" y="4049302"/>
            <a:ext cx="48818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DAAA67B-8035-4AAC-A07F-37BC660CCAE2}"/>
              </a:ext>
            </a:extLst>
          </p:cNvPr>
          <p:cNvSpPr txBox="1"/>
          <p:nvPr/>
        </p:nvSpPr>
        <p:spPr>
          <a:xfrm>
            <a:off x="4391893" y="3248537"/>
            <a:ext cx="3200399" cy="338554"/>
          </a:xfrm>
          <a:prstGeom prst="rect">
            <a:avLst/>
          </a:prstGeom>
          <a:noFill/>
        </p:spPr>
        <p:txBody>
          <a:bodyPr wrap="square" rtlCol="0">
            <a:spAutoFit/>
          </a:bodyPr>
          <a:lstStyle/>
          <a:p>
            <a:r>
              <a:rPr lang="en-US" sz="1600" dirty="0"/>
              <a:t>Request – header + body(optional)</a:t>
            </a:r>
          </a:p>
        </p:txBody>
      </p:sp>
      <p:sp>
        <p:nvSpPr>
          <p:cNvPr id="39" name="TextBox 38">
            <a:extLst>
              <a:ext uri="{FF2B5EF4-FFF2-40B4-BE49-F238E27FC236}">
                <a16:creationId xmlns:a16="http://schemas.microsoft.com/office/drawing/2014/main" id="{4AD41B6B-7F9E-48B5-A459-F5BAD6AE8D46}"/>
              </a:ext>
            </a:extLst>
          </p:cNvPr>
          <p:cNvSpPr txBox="1"/>
          <p:nvPr/>
        </p:nvSpPr>
        <p:spPr>
          <a:xfrm>
            <a:off x="4525974" y="3990921"/>
            <a:ext cx="3200399" cy="584775"/>
          </a:xfrm>
          <a:prstGeom prst="rect">
            <a:avLst/>
          </a:prstGeom>
          <a:noFill/>
        </p:spPr>
        <p:txBody>
          <a:bodyPr wrap="square" rtlCol="0">
            <a:spAutoFit/>
          </a:bodyPr>
          <a:lstStyle/>
          <a:p>
            <a:r>
              <a:rPr lang="en-US" sz="1600" dirty="0"/>
              <a:t>Response – header + body(</a:t>
            </a:r>
            <a:r>
              <a:rPr lang="en-US" sz="1600" dirty="0" err="1"/>
              <a:t>html,xml</a:t>
            </a:r>
            <a:r>
              <a:rPr lang="en-US" sz="1600" dirty="0"/>
              <a:t>, </a:t>
            </a:r>
            <a:r>
              <a:rPr lang="en-US" sz="1600" dirty="0" err="1"/>
              <a:t>json,excel</a:t>
            </a:r>
            <a:r>
              <a:rPr lang="en-US" sz="1600" dirty="0"/>
              <a:t>, pdf, word,….)</a:t>
            </a:r>
          </a:p>
        </p:txBody>
      </p:sp>
      <p:sp>
        <p:nvSpPr>
          <p:cNvPr id="51" name="TextBox 50">
            <a:extLst>
              <a:ext uri="{FF2B5EF4-FFF2-40B4-BE49-F238E27FC236}">
                <a16:creationId xmlns:a16="http://schemas.microsoft.com/office/drawing/2014/main" id="{E232575F-B8E0-40B1-B2A1-35A74671A391}"/>
              </a:ext>
            </a:extLst>
          </p:cNvPr>
          <p:cNvSpPr txBox="1"/>
          <p:nvPr/>
        </p:nvSpPr>
        <p:spPr>
          <a:xfrm>
            <a:off x="304799" y="4413087"/>
            <a:ext cx="6202218" cy="1477328"/>
          </a:xfrm>
          <a:prstGeom prst="rect">
            <a:avLst/>
          </a:prstGeom>
          <a:noFill/>
        </p:spPr>
        <p:txBody>
          <a:bodyPr wrap="square">
            <a:spAutoFit/>
          </a:bodyPr>
          <a:lstStyle/>
          <a:p>
            <a:r>
              <a:rPr lang="en-US" sz="1800" b="1" dirty="0"/>
              <a:t>Request Types</a:t>
            </a:r>
          </a:p>
          <a:p>
            <a:r>
              <a:rPr lang="en-US" sz="1800" dirty="0"/>
              <a:t>GET – Read Data</a:t>
            </a:r>
          </a:p>
          <a:p>
            <a:r>
              <a:rPr lang="en-US" sz="1800" dirty="0"/>
              <a:t>POST – Create new Data</a:t>
            </a:r>
          </a:p>
          <a:p>
            <a:r>
              <a:rPr lang="en-US" sz="1800" dirty="0"/>
              <a:t>PUT – Update</a:t>
            </a:r>
          </a:p>
          <a:p>
            <a:r>
              <a:rPr lang="en-US" sz="1800" dirty="0"/>
              <a:t>DELETE – Remove Data</a:t>
            </a:r>
            <a:endParaRPr lang="en-US" dirty="0"/>
          </a:p>
        </p:txBody>
      </p:sp>
      <p:sp>
        <p:nvSpPr>
          <p:cNvPr id="17" name="Footer Placeholder 45">
            <a:extLst>
              <a:ext uri="{FF2B5EF4-FFF2-40B4-BE49-F238E27FC236}">
                <a16:creationId xmlns:a16="http://schemas.microsoft.com/office/drawing/2014/main" id="{8D247BE2-CB47-4BC8-83A0-588DD47B10E8}"/>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spTree>
    <p:extLst>
      <p:ext uri="{BB962C8B-B14F-4D97-AF65-F5344CB8AC3E}">
        <p14:creationId xmlns:p14="http://schemas.microsoft.com/office/powerpoint/2010/main" val="2267030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5404186E-EE1F-4C78-9DC8-C6C670EE00D5}"/>
              </a:ext>
            </a:extLst>
          </p:cNvPr>
          <p:cNvSpPr txBox="1">
            <a:spLocks/>
          </p:cNvSpPr>
          <p:nvPr/>
        </p:nvSpPr>
        <p:spPr>
          <a:xfrm>
            <a:off x="261764" y="133222"/>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MVC Architecture</a:t>
            </a:r>
          </a:p>
        </p:txBody>
      </p:sp>
      <p:sp>
        <p:nvSpPr>
          <p:cNvPr id="3" name="Footer Placeholder 45">
            <a:extLst>
              <a:ext uri="{FF2B5EF4-FFF2-40B4-BE49-F238E27FC236}">
                <a16:creationId xmlns:a16="http://schemas.microsoft.com/office/drawing/2014/main" id="{6806F6A0-2092-4047-B802-657E5FA2AB61}"/>
              </a:ext>
            </a:extLst>
          </p:cNvPr>
          <p:cNvSpPr>
            <a:spLocks noGrp="1"/>
          </p:cNvSpPr>
          <p:nvPr>
            <p:ph type="ftr" sz="quarter" idx="11"/>
          </p:nvPr>
        </p:nvSpPr>
        <p:spPr>
          <a:xfrm>
            <a:off x="9744364" y="6548582"/>
            <a:ext cx="2447636" cy="203620"/>
          </a:xfrm>
        </p:spPr>
        <p:txBody>
          <a:bodyPr/>
          <a:lstStyle/>
          <a:p>
            <a:r>
              <a:rPr lang="en-US" b="1" dirty="0">
                <a:solidFill>
                  <a:schemeClr val="tx1"/>
                </a:solidFill>
              </a:rPr>
              <a:t>Trainer: Anubhav Oberoy &amp; Nishan</a:t>
            </a:r>
          </a:p>
        </p:txBody>
      </p:sp>
      <p:pic>
        <p:nvPicPr>
          <p:cNvPr id="4" name="Picture 3">
            <a:extLst>
              <a:ext uri="{FF2B5EF4-FFF2-40B4-BE49-F238E27FC236}">
                <a16:creationId xmlns:a16="http://schemas.microsoft.com/office/drawing/2014/main" id="{2751B3FC-61A1-4DA4-AD6C-7DA2E010D8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extBox 4">
            <a:extLst>
              <a:ext uri="{FF2B5EF4-FFF2-40B4-BE49-F238E27FC236}">
                <a16:creationId xmlns:a16="http://schemas.microsoft.com/office/drawing/2014/main" id="{0A0CB03C-D045-4264-823C-FC90517E1175}"/>
              </a:ext>
            </a:extLst>
          </p:cNvPr>
          <p:cNvSpPr txBox="1"/>
          <p:nvPr/>
        </p:nvSpPr>
        <p:spPr>
          <a:xfrm>
            <a:off x="261764" y="955139"/>
            <a:ext cx="11292008" cy="2308324"/>
          </a:xfrm>
          <a:prstGeom prst="rect">
            <a:avLst/>
          </a:prstGeom>
          <a:noFill/>
        </p:spPr>
        <p:txBody>
          <a:bodyPr wrap="square" rtlCol="0">
            <a:spAutoFit/>
          </a:bodyPr>
          <a:lstStyle/>
          <a:p>
            <a:pPr marL="285750" indent="-285750" algn="just">
              <a:buFontTx/>
              <a:buChar char="-"/>
            </a:pPr>
            <a:r>
              <a:rPr lang="en-US" dirty="0"/>
              <a:t>MVC stands for Model, View, Controller.</a:t>
            </a:r>
          </a:p>
          <a:p>
            <a:pPr marL="285750" indent="-285750" algn="just">
              <a:buFontTx/>
              <a:buChar char="-"/>
            </a:pPr>
            <a:r>
              <a:rPr lang="en-US" b="1" dirty="0"/>
              <a:t>Model</a:t>
            </a:r>
            <a:r>
              <a:rPr lang="en-US" dirty="0"/>
              <a:t>:- </a:t>
            </a:r>
            <a:r>
              <a:rPr lang="en-US" b="0" i="0" dirty="0">
                <a:solidFill>
                  <a:srgbClr val="3C3C3C"/>
                </a:solidFill>
                <a:effectLst/>
              </a:rPr>
              <a:t>The model component is a freely composed class that will keep the application data and do manipulations on it. All database accesses are done within the model. </a:t>
            </a:r>
          </a:p>
          <a:p>
            <a:pPr marL="285750" indent="-285750" algn="just">
              <a:buFontTx/>
              <a:buChar char="-"/>
            </a:pPr>
            <a:r>
              <a:rPr lang="en-US" b="1" dirty="0">
                <a:solidFill>
                  <a:srgbClr val="3C3C3C"/>
                </a:solidFill>
              </a:rPr>
              <a:t>View</a:t>
            </a:r>
            <a:r>
              <a:rPr lang="en-US" dirty="0">
                <a:solidFill>
                  <a:srgbClr val="3C3C3C"/>
                </a:solidFill>
              </a:rPr>
              <a:t>:-</a:t>
            </a:r>
            <a:r>
              <a:rPr lang="en-US" b="1" dirty="0">
                <a:solidFill>
                  <a:srgbClr val="3C3C3C"/>
                </a:solidFill>
              </a:rPr>
              <a:t> </a:t>
            </a:r>
            <a:r>
              <a:rPr lang="en-US" b="0" i="0" dirty="0">
                <a:solidFill>
                  <a:srgbClr val="000000"/>
                </a:solidFill>
                <a:effectLst/>
              </a:rPr>
              <a:t>The </a:t>
            </a:r>
            <a:r>
              <a:rPr lang="en-US" b="1" i="0" dirty="0">
                <a:solidFill>
                  <a:srgbClr val="000000"/>
                </a:solidFill>
                <a:effectLst/>
              </a:rPr>
              <a:t>View</a:t>
            </a:r>
            <a:r>
              <a:rPr lang="en-US" b="0" i="0" dirty="0">
                <a:solidFill>
                  <a:srgbClr val="000000"/>
                </a:solidFill>
                <a:effectLst/>
              </a:rPr>
              <a:t> is responsible for defining the user interface to users. When a user sends a requests from his device, the view is responsible for data view as per the request submitted.</a:t>
            </a:r>
          </a:p>
          <a:p>
            <a:pPr marL="285750" indent="-285750" algn="just">
              <a:buFontTx/>
              <a:buChar char="-"/>
            </a:pPr>
            <a:r>
              <a:rPr lang="en-US" b="1" i="0" dirty="0">
                <a:solidFill>
                  <a:srgbClr val="000000"/>
                </a:solidFill>
                <a:effectLst/>
              </a:rPr>
              <a:t>Controller</a:t>
            </a:r>
            <a:r>
              <a:rPr lang="en-US" i="0" dirty="0">
                <a:solidFill>
                  <a:srgbClr val="000000"/>
                </a:solidFill>
                <a:effectLst/>
              </a:rPr>
              <a:t>:- </a:t>
            </a:r>
            <a:r>
              <a:rPr lang="en-US" b="0" i="0" dirty="0">
                <a:solidFill>
                  <a:srgbClr val="000000"/>
                </a:solidFill>
                <a:effectLst/>
              </a:rPr>
              <a:t>The </a:t>
            </a:r>
            <a:r>
              <a:rPr lang="en-US" b="1" i="0" dirty="0">
                <a:solidFill>
                  <a:srgbClr val="000000"/>
                </a:solidFill>
                <a:effectLst/>
              </a:rPr>
              <a:t>Controller</a:t>
            </a:r>
            <a:r>
              <a:rPr lang="en-US" b="0" i="0" dirty="0">
                <a:solidFill>
                  <a:srgbClr val="000000"/>
                </a:solidFill>
                <a:effectLst/>
              </a:rPr>
              <a:t> is used to control the data and view events as per user interaction by updating the view and model.</a:t>
            </a:r>
          </a:p>
          <a:p>
            <a:pPr marL="285750" indent="-285750" algn="just">
              <a:buFontTx/>
              <a:buChar char="-"/>
            </a:pPr>
            <a:endParaRPr lang="en-US" b="1" i="0" dirty="0">
              <a:solidFill>
                <a:srgbClr val="000000"/>
              </a:solidFill>
              <a:effectLst/>
            </a:endParaRPr>
          </a:p>
        </p:txBody>
      </p:sp>
      <p:grpSp>
        <p:nvGrpSpPr>
          <p:cNvPr id="6" name="Group 5">
            <a:extLst>
              <a:ext uri="{FF2B5EF4-FFF2-40B4-BE49-F238E27FC236}">
                <a16:creationId xmlns:a16="http://schemas.microsoft.com/office/drawing/2014/main" id="{CA3C8D08-5B3C-452E-B537-E1BE89C81604}"/>
              </a:ext>
            </a:extLst>
          </p:cNvPr>
          <p:cNvGrpSpPr/>
          <p:nvPr/>
        </p:nvGrpSpPr>
        <p:grpSpPr>
          <a:xfrm>
            <a:off x="1571868" y="2764901"/>
            <a:ext cx="9048263" cy="3193378"/>
            <a:chOff x="847008" y="1298536"/>
            <a:chExt cx="10071940" cy="3498616"/>
          </a:xfrm>
        </p:grpSpPr>
        <p:sp>
          <p:nvSpPr>
            <p:cNvPr id="7" name="Rectangle 6">
              <a:extLst>
                <a:ext uri="{FF2B5EF4-FFF2-40B4-BE49-F238E27FC236}">
                  <a16:creationId xmlns:a16="http://schemas.microsoft.com/office/drawing/2014/main" id="{8190EB51-D538-46D4-8E80-5D7160D1350E}"/>
                </a:ext>
              </a:extLst>
            </p:cNvPr>
            <p:cNvSpPr/>
            <p:nvPr/>
          </p:nvSpPr>
          <p:spPr>
            <a:xfrm>
              <a:off x="4438228" y="1412776"/>
              <a:ext cx="2808312" cy="1181284"/>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dirty="0"/>
                <a:t>Processing</a:t>
              </a:r>
            </a:p>
            <a:p>
              <a:pPr algn="ctr"/>
              <a:r>
                <a:rPr lang="en-US" sz="2000" dirty="0"/>
                <a:t>Controller</a:t>
              </a:r>
            </a:p>
            <a:p>
              <a:pPr algn="ctr"/>
              <a:r>
                <a:rPr lang="en-US" sz="2000" dirty="0"/>
                <a:t>eventHandler</a:t>
              </a:r>
            </a:p>
          </p:txBody>
        </p:sp>
        <p:sp>
          <p:nvSpPr>
            <p:cNvPr id="8" name="Rectangle 7">
              <a:extLst>
                <a:ext uri="{FF2B5EF4-FFF2-40B4-BE49-F238E27FC236}">
                  <a16:creationId xmlns:a16="http://schemas.microsoft.com/office/drawing/2014/main" id="{269E8E60-CA7B-421F-A2E7-381F789205A1}"/>
                </a:ext>
              </a:extLst>
            </p:cNvPr>
            <p:cNvSpPr/>
            <p:nvPr/>
          </p:nvSpPr>
          <p:spPr>
            <a:xfrm>
              <a:off x="847009" y="3861048"/>
              <a:ext cx="2808312" cy="936104"/>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I/O</a:t>
              </a:r>
            </a:p>
            <a:p>
              <a:pPr algn="ctr"/>
              <a:r>
                <a:rPr lang="en-US" dirty="0"/>
                <a:t>View</a:t>
              </a:r>
            </a:p>
          </p:txBody>
        </p:sp>
        <p:sp>
          <p:nvSpPr>
            <p:cNvPr id="9" name="Rectangle 8">
              <a:extLst>
                <a:ext uri="{FF2B5EF4-FFF2-40B4-BE49-F238E27FC236}">
                  <a16:creationId xmlns:a16="http://schemas.microsoft.com/office/drawing/2014/main" id="{6C04B0FB-807F-4CB2-B1EF-E0783079FC68}"/>
                </a:ext>
              </a:extLst>
            </p:cNvPr>
            <p:cNvSpPr/>
            <p:nvPr/>
          </p:nvSpPr>
          <p:spPr>
            <a:xfrm>
              <a:off x="8110636" y="3861048"/>
              <a:ext cx="2808312" cy="936104"/>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Data</a:t>
              </a:r>
            </a:p>
            <a:p>
              <a:pPr algn="ctr"/>
              <a:r>
                <a:rPr lang="en-US" dirty="0"/>
                <a:t>Models</a:t>
              </a:r>
            </a:p>
          </p:txBody>
        </p:sp>
        <p:cxnSp>
          <p:nvCxnSpPr>
            <p:cNvPr id="10" name="Connector: Elbow 9">
              <a:extLst>
                <a:ext uri="{FF2B5EF4-FFF2-40B4-BE49-F238E27FC236}">
                  <a16:creationId xmlns:a16="http://schemas.microsoft.com/office/drawing/2014/main" id="{4F8A4A1B-FC0E-45E3-9D53-D2DE03341B57}"/>
                </a:ext>
              </a:extLst>
            </p:cNvPr>
            <p:cNvCxnSpPr>
              <a:cxnSpLocks/>
              <a:stCxn id="7" idx="3"/>
              <a:endCxn id="9" idx="3"/>
            </p:cNvCxnSpPr>
            <p:nvPr/>
          </p:nvCxnSpPr>
          <p:spPr>
            <a:xfrm>
              <a:off x="7246540" y="2003418"/>
              <a:ext cx="3672408" cy="2325683"/>
            </a:xfrm>
            <a:prstGeom prst="bentConnector3">
              <a:avLst>
                <a:gd name="adj1" fmla="val 106929"/>
              </a:avLst>
            </a:prstGeom>
            <a:ln>
              <a:tailEnd type="triangle"/>
            </a:ln>
          </p:spPr>
          <p:style>
            <a:lnRef idx="1">
              <a:schemeClr val="accent1">
                <a:lumMod val="67000"/>
              </a:schemeClr>
            </a:lnRef>
            <a:fillRef idx="0">
              <a:schemeClr val="accent1">
                <a:lumMod val="67000"/>
              </a:schemeClr>
            </a:fillRef>
            <a:effectRef idx="0">
              <a:schemeClr val="accent1">
                <a:lumMod val="67000"/>
              </a:schemeClr>
            </a:effectRef>
            <a:fontRef idx="minor">
              <a:schemeClr val="tx1"/>
            </a:fontRef>
          </p:style>
        </p:cxnSp>
        <p:cxnSp>
          <p:nvCxnSpPr>
            <p:cNvPr id="11" name="Connector: Elbow 10">
              <a:extLst>
                <a:ext uri="{FF2B5EF4-FFF2-40B4-BE49-F238E27FC236}">
                  <a16:creationId xmlns:a16="http://schemas.microsoft.com/office/drawing/2014/main" id="{78E83F29-21F1-4622-A40D-5C3415071A65}"/>
                </a:ext>
              </a:extLst>
            </p:cNvPr>
            <p:cNvCxnSpPr>
              <a:stCxn id="9" idx="0"/>
            </p:cNvCxnSpPr>
            <p:nvPr/>
          </p:nvCxnSpPr>
          <p:spPr>
            <a:xfrm rot="16200000" flipV="1">
              <a:off x="7543778" y="1890034"/>
              <a:ext cx="1673777" cy="2268252"/>
            </a:xfrm>
            <a:prstGeom prst="bentConnector2">
              <a:avLst/>
            </a:prstGeom>
            <a:ln>
              <a:tailEnd type="triangle"/>
            </a:ln>
          </p:spPr>
          <p:style>
            <a:lnRef idx="1">
              <a:schemeClr val="accent1">
                <a:lumMod val="67000"/>
              </a:schemeClr>
            </a:lnRef>
            <a:fillRef idx="0">
              <a:schemeClr val="accent1">
                <a:lumMod val="67000"/>
              </a:schemeClr>
            </a:fillRef>
            <a:effectRef idx="0">
              <a:schemeClr val="accent1">
                <a:lumMod val="67000"/>
              </a:schemeClr>
            </a:effectRef>
            <a:fontRef idx="minor">
              <a:schemeClr val="tx1"/>
            </a:fontRef>
          </p:style>
        </p:cxnSp>
        <p:cxnSp>
          <p:nvCxnSpPr>
            <p:cNvPr id="12" name="Connector: Elbow 11">
              <a:extLst>
                <a:ext uri="{FF2B5EF4-FFF2-40B4-BE49-F238E27FC236}">
                  <a16:creationId xmlns:a16="http://schemas.microsoft.com/office/drawing/2014/main" id="{6FE64041-62D2-4A57-85D5-334D24C20206}"/>
                </a:ext>
              </a:extLst>
            </p:cNvPr>
            <p:cNvCxnSpPr>
              <a:cxnSpLocks/>
              <a:stCxn id="7" idx="1"/>
              <a:endCxn id="8" idx="0"/>
            </p:cNvCxnSpPr>
            <p:nvPr/>
          </p:nvCxnSpPr>
          <p:spPr>
            <a:xfrm rot="10800000" flipV="1">
              <a:off x="2251167" y="2003417"/>
              <a:ext cx="2187062" cy="1857631"/>
            </a:xfrm>
            <a:prstGeom prst="bentConnector2">
              <a:avLst/>
            </a:prstGeom>
            <a:ln>
              <a:tailEnd type="triangle"/>
            </a:ln>
          </p:spPr>
          <p:style>
            <a:lnRef idx="1">
              <a:schemeClr val="accent1">
                <a:lumMod val="67000"/>
              </a:schemeClr>
            </a:lnRef>
            <a:fillRef idx="0">
              <a:schemeClr val="accent1">
                <a:lumMod val="67000"/>
              </a:schemeClr>
            </a:fillRef>
            <a:effectRef idx="0">
              <a:schemeClr val="accent1">
                <a:lumMod val="67000"/>
              </a:schemeClr>
            </a:effectRef>
            <a:fontRef idx="minor">
              <a:schemeClr val="tx1"/>
            </a:fontRef>
          </p:style>
        </p:cxnSp>
        <p:cxnSp>
          <p:nvCxnSpPr>
            <p:cNvPr id="13" name="Connector: Elbow 12">
              <a:extLst>
                <a:ext uri="{FF2B5EF4-FFF2-40B4-BE49-F238E27FC236}">
                  <a16:creationId xmlns:a16="http://schemas.microsoft.com/office/drawing/2014/main" id="{F7E76862-711D-46E6-8A07-86E4A24D65F3}"/>
                </a:ext>
              </a:extLst>
            </p:cNvPr>
            <p:cNvCxnSpPr>
              <a:stCxn id="8" idx="1"/>
            </p:cNvCxnSpPr>
            <p:nvPr/>
          </p:nvCxnSpPr>
          <p:spPr>
            <a:xfrm rot="10800000" flipH="1">
              <a:off x="847008" y="1700808"/>
              <a:ext cx="3591219" cy="2628292"/>
            </a:xfrm>
            <a:prstGeom prst="bentConnector3">
              <a:avLst>
                <a:gd name="adj1" fmla="val -6366"/>
              </a:avLst>
            </a:prstGeom>
            <a:ln>
              <a:tailEnd type="triangle"/>
            </a:ln>
          </p:spPr>
          <p:style>
            <a:lnRef idx="1">
              <a:schemeClr val="accent1">
                <a:lumMod val="67000"/>
              </a:schemeClr>
            </a:lnRef>
            <a:fillRef idx="0">
              <a:schemeClr val="accent1">
                <a:lumMod val="67000"/>
              </a:schemeClr>
            </a:fillRef>
            <a:effectRef idx="0">
              <a:schemeClr val="accent1">
                <a:lumMod val="67000"/>
              </a:schemeClr>
            </a:effectRef>
            <a:fontRef idx="minor">
              <a:schemeClr val="tx1"/>
            </a:fontRef>
          </p:style>
        </p:cxnSp>
        <p:sp>
          <p:nvSpPr>
            <p:cNvPr id="14" name="TextBox 13">
              <a:extLst>
                <a:ext uri="{FF2B5EF4-FFF2-40B4-BE49-F238E27FC236}">
                  <a16:creationId xmlns:a16="http://schemas.microsoft.com/office/drawing/2014/main" id="{5C486FE0-F19D-4577-98E1-0FF8D2399C9E}"/>
                </a:ext>
              </a:extLst>
            </p:cNvPr>
            <p:cNvSpPr txBox="1"/>
            <p:nvPr/>
          </p:nvSpPr>
          <p:spPr>
            <a:xfrm>
              <a:off x="1485900" y="1298536"/>
              <a:ext cx="1728192" cy="46166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dirty="0"/>
                <a:t>&lt;event&gt;</a:t>
              </a:r>
            </a:p>
          </p:txBody>
        </p:sp>
        <p:sp>
          <p:nvSpPr>
            <p:cNvPr id="15" name="TextBox 14">
              <a:extLst>
                <a:ext uri="{FF2B5EF4-FFF2-40B4-BE49-F238E27FC236}">
                  <a16:creationId xmlns:a16="http://schemas.microsoft.com/office/drawing/2014/main" id="{3830BB67-07A2-460A-9B8F-76ABBCC9CC27}"/>
                </a:ext>
              </a:extLst>
            </p:cNvPr>
            <p:cNvSpPr txBox="1"/>
            <p:nvPr/>
          </p:nvSpPr>
          <p:spPr>
            <a:xfrm>
              <a:off x="1989956" y="3014954"/>
              <a:ext cx="1665365" cy="46166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dirty="0"/>
                <a:t>&lt;modifies&gt;</a:t>
              </a:r>
            </a:p>
          </p:txBody>
        </p:sp>
        <p:sp>
          <p:nvSpPr>
            <p:cNvPr id="16" name="TextBox 15">
              <a:extLst>
                <a:ext uri="{FF2B5EF4-FFF2-40B4-BE49-F238E27FC236}">
                  <a16:creationId xmlns:a16="http://schemas.microsoft.com/office/drawing/2014/main" id="{C9266C11-07A6-409B-A4A4-7CE74EE0B925}"/>
                </a:ext>
              </a:extLst>
            </p:cNvPr>
            <p:cNvSpPr txBox="1"/>
            <p:nvPr/>
          </p:nvSpPr>
          <p:spPr>
            <a:xfrm>
              <a:off x="9222168" y="1433510"/>
              <a:ext cx="1665365" cy="46166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dirty="0"/>
                <a:t>&lt;notifies&gt;</a:t>
              </a:r>
            </a:p>
          </p:txBody>
        </p:sp>
        <p:sp>
          <p:nvSpPr>
            <p:cNvPr id="17" name="TextBox 16">
              <a:extLst>
                <a:ext uri="{FF2B5EF4-FFF2-40B4-BE49-F238E27FC236}">
                  <a16:creationId xmlns:a16="http://schemas.microsoft.com/office/drawing/2014/main" id="{D48D701D-CEDB-4887-9747-727A5EC18009}"/>
                </a:ext>
              </a:extLst>
            </p:cNvPr>
            <p:cNvSpPr txBox="1"/>
            <p:nvPr/>
          </p:nvSpPr>
          <p:spPr>
            <a:xfrm>
              <a:off x="7966620" y="2132394"/>
              <a:ext cx="1665365" cy="46166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dirty="0"/>
                <a:t>&lt;done&gt;</a:t>
              </a:r>
            </a:p>
          </p:txBody>
        </p:sp>
        <p:sp>
          <p:nvSpPr>
            <p:cNvPr id="18" name="Arrow: Left-Right 17">
              <a:extLst>
                <a:ext uri="{FF2B5EF4-FFF2-40B4-BE49-F238E27FC236}">
                  <a16:creationId xmlns:a16="http://schemas.microsoft.com/office/drawing/2014/main" id="{9DF5B064-51B5-478A-A0A8-E1347A97BE3C}"/>
                </a:ext>
              </a:extLst>
            </p:cNvPr>
            <p:cNvSpPr/>
            <p:nvPr/>
          </p:nvSpPr>
          <p:spPr>
            <a:xfrm>
              <a:off x="3655321" y="3861048"/>
              <a:ext cx="4455315" cy="936104"/>
            </a:xfrm>
            <a:prstGeom prst="lef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Data binding</a:t>
              </a:r>
            </a:p>
          </p:txBody>
        </p:sp>
      </p:grpSp>
      <p:sp>
        <p:nvSpPr>
          <p:cNvPr id="19" name="TextBox 18">
            <a:extLst>
              <a:ext uri="{FF2B5EF4-FFF2-40B4-BE49-F238E27FC236}">
                <a16:creationId xmlns:a16="http://schemas.microsoft.com/office/drawing/2014/main" id="{4EA4BF33-6A20-4073-961B-B8A858596537}"/>
              </a:ext>
            </a:extLst>
          </p:cNvPr>
          <p:cNvSpPr txBox="1"/>
          <p:nvPr/>
        </p:nvSpPr>
        <p:spPr>
          <a:xfrm>
            <a:off x="5100637" y="6179250"/>
            <a:ext cx="1990725" cy="369332"/>
          </a:xfrm>
          <a:prstGeom prst="rect">
            <a:avLst/>
          </a:prstGeom>
          <a:noFill/>
        </p:spPr>
        <p:txBody>
          <a:bodyPr wrap="square" rtlCol="0">
            <a:spAutoFit/>
          </a:bodyPr>
          <a:lstStyle/>
          <a:p>
            <a:r>
              <a:rPr lang="en-US" dirty="0"/>
              <a:t>MVC Architecture</a:t>
            </a:r>
          </a:p>
        </p:txBody>
      </p:sp>
    </p:spTree>
    <p:extLst>
      <p:ext uri="{BB962C8B-B14F-4D97-AF65-F5344CB8AC3E}">
        <p14:creationId xmlns:p14="http://schemas.microsoft.com/office/powerpoint/2010/main" val="3239361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14" name="Group 13">
            <a:extLst>
              <a:ext uri="{FF2B5EF4-FFF2-40B4-BE49-F238E27FC236}">
                <a16:creationId xmlns:a16="http://schemas.microsoft.com/office/drawing/2014/main" id="{2A816BD5-8172-4573-BF4E-32049A5D47DE}"/>
              </a:ext>
            </a:extLst>
          </p:cNvPr>
          <p:cNvGrpSpPr/>
          <p:nvPr/>
        </p:nvGrpSpPr>
        <p:grpSpPr>
          <a:xfrm>
            <a:off x="563419" y="1017389"/>
            <a:ext cx="9454241" cy="2825868"/>
            <a:chOff x="594158" y="1371600"/>
            <a:chExt cx="9452488" cy="2825868"/>
          </a:xfrm>
        </p:grpSpPr>
        <p:grpSp>
          <p:nvGrpSpPr>
            <p:cNvPr id="38" name="Group 72">
              <a:extLst>
                <a:ext uri="{FF2B5EF4-FFF2-40B4-BE49-F238E27FC236}">
                  <a16:creationId xmlns:a16="http://schemas.microsoft.com/office/drawing/2014/main" id="{F886FC42-A37A-4703-A0F4-647C29E334F2}"/>
                </a:ext>
              </a:extLst>
            </p:cNvPr>
            <p:cNvGrpSpPr/>
            <p:nvPr/>
          </p:nvGrpSpPr>
          <p:grpSpPr>
            <a:xfrm>
              <a:off x="1597232" y="1555006"/>
              <a:ext cx="8449414" cy="950806"/>
              <a:chOff x="1537360" y="1478806"/>
              <a:chExt cx="8449414" cy="950806"/>
            </a:xfrm>
          </p:grpSpPr>
          <p:cxnSp>
            <p:nvCxnSpPr>
              <p:cNvPr id="66" name="Straight Connector 65">
                <a:extLst>
                  <a:ext uri="{FF2B5EF4-FFF2-40B4-BE49-F238E27FC236}">
                    <a16:creationId xmlns:a16="http://schemas.microsoft.com/office/drawing/2014/main" id="{BD98EF3A-53F0-447F-A90C-D3B4B1FECF45}"/>
                  </a:ext>
                </a:extLst>
              </p:cNvPr>
              <p:cNvCxnSpPr>
                <a:cxnSpLocks/>
              </p:cNvCxnSpPr>
              <p:nvPr/>
            </p:nvCxnSpPr>
            <p:spPr>
              <a:xfrm>
                <a:off x="1537360" y="2429612"/>
                <a:ext cx="844941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751613F-AC07-46FE-923C-5672F09A2785}"/>
                  </a:ext>
                </a:extLst>
              </p:cNvPr>
              <p:cNvCxnSpPr/>
              <p:nvPr/>
            </p:nvCxnSpPr>
            <p:spPr>
              <a:xfrm rot="5400000">
                <a:off x="5619803" y="1953415"/>
                <a:ext cx="950805"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6" name="Rounded Rectangle 2">
              <a:extLst>
                <a:ext uri="{FF2B5EF4-FFF2-40B4-BE49-F238E27FC236}">
                  <a16:creationId xmlns:a16="http://schemas.microsoft.com/office/drawing/2014/main" id="{5D40EA0E-AC21-4F4A-929C-527A5861F4FC}"/>
                </a:ext>
              </a:extLst>
            </p:cNvPr>
            <p:cNvSpPr/>
            <p:nvPr/>
          </p:nvSpPr>
          <p:spPr>
            <a:xfrm>
              <a:off x="5151210" y="1371600"/>
              <a:ext cx="2006148" cy="725595"/>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Development Tools</a:t>
              </a:r>
            </a:p>
          </p:txBody>
        </p:sp>
        <p:sp>
          <p:nvSpPr>
            <p:cNvPr id="21" name="Rounded Rectangle 9">
              <a:extLst>
                <a:ext uri="{FF2B5EF4-FFF2-40B4-BE49-F238E27FC236}">
                  <a16:creationId xmlns:a16="http://schemas.microsoft.com/office/drawing/2014/main" id="{206BC109-590B-4BFB-A6A0-2B8CDADE1457}"/>
                </a:ext>
              </a:extLst>
            </p:cNvPr>
            <p:cNvSpPr/>
            <p:nvPr/>
          </p:nvSpPr>
          <p:spPr>
            <a:xfrm>
              <a:off x="3123883" y="3758650"/>
              <a:ext cx="1676400" cy="43881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 Personal Edition</a:t>
              </a:r>
            </a:p>
          </p:txBody>
        </p:sp>
        <p:sp>
          <p:nvSpPr>
            <p:cNvPr id="37" name="Rounded Rectangle 4">
              <a:extLst>
                <a:ext uri="{FF2B5EF4-FFF2-40B4-BE49-F238E27FC236}">
                  <a16:creationId xmlns:a16="http://schemas.microsoft.com/office/drawing/2014/main" id="{ECB151C4-575B-4B91-BCBA-30CB347CD658}"/>
                </a:ext>
              </a:extLst>
            </p:cNvPr>
            <p:cNvSpPr/>
            <p:nvPr/>
          </p:nvSpPr>
          <p:spPr>
            <a:xfrm>
              <a:off x="594158" y="2811096"/>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Eclipse</a:t>
              </a:r>
            </a:p>
          </p:txBody>
        </p:sp>
      </p:grpSp>
      <p:sp>
        <p:nvSpPr>
          <p:cNvPr id="75" name="Rounded Rectangle 4">
            <a:extLst>
              <a:ext uri="{FF2B5EF4-FFF2-40B4-BE49-F238E27FC236}">
                <a16:creationId xmlns:a16="http://schemas.microsoft.com/office/drawing/2014/main" id="{2E4C9D46-F5A4-405F-8B37-9F8C167781E3}"/>
              </a:ext>
            </a:extLst>
          </p:cNvPr>
          <p:cNvSpPr/>
          <p:nvPr/>
        </p:nvSpPr>
        <p:spPr>
          <a:xfrm>
            <a:off x="3786805"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a:t>
            </a:r>
          </a:p>
        </p:txBody>
      </p:sp>
      <p:sp>
        <p:nvSpPr>
          <p:cNvPr id="76" name="Rounded Rectangle 4">
            <a:extLst>
              <a:ext uri="{FF2B5EF4-FFF2-40B4-BE49-F238E27FC236}">
                <a16:creationId xmlns:a16="http://schemas.microsoft.com/office/drawing/2014/main" id="{12211579-D8EB-4317-8DD2-989B64F6C7D8}"/>
              </a:ext>
            </a:extLst>
          </p:cNvPr>
          <p:cNvSpPr/>
          <p:nvPr/>
        </p:nvSpPr>
        <p:spPr>
          <a:xfrm>
            <a:off x="9014586"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Business Application Studio (BAS)</a:t>
            </a:r>
          </a:p>
        </p:txBody>
      </p:sp>
      <p:cxnSp>
        <p:nvCxnSpPr>
          <p:cNvPr id="74" name="Straight Connector 73">
            <a:extLst>
              <a:ext uri="{FF2B5EF4-FFF2-40B4-BE49-F238E27FC236}">
                <a16:creationId xmlns:a16="http://schemas.microsoft.com/office/drawing/2014/main" id="{36872B36-FF57-4790-B6AE-6979B3D1EA59}"/>
              </a:ext>
            </a:extLst>
          </p:cNvPr>
          <p:cNvCxnSpPr>
            <a:cxnSpLocks/>
            <a:endCxn id="37" idx="0"/>
          </p:cNvCxnSpPr>
          <p:nvPr/>
        </p:nvCxnSpPr>
        <p:spPr>
          <a:xfrm flipH="1">
            <a:off x="1566679" y="2151601"/>
            <a:ext cx="1567" cy="305284"/>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424F4E8-836E-4B3A-890E-5754B8940D70}"/>
              </a:ext>
            </a:extLst>
          </p:cNvPr>
          <p:cNvCxnSpPr>
            <a:cxnSpLocks/>
            <a:stCxn id="75" idx="0"/>
          </p:cNvCxnSpPr>
          <p:nvPr/>
        </p:nvCxnSpPr>
        <p:spPr>
          <a:xfrm flipH="1" flipV="1">
            <a:off x="4784436" y="2152084"/>
            <a:ext cx="5443" cy="296496"/>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6387829-B473-4E3E-9E57-8B21300C1518}"/>
              </a:ext>
            </a:extLst>
          </p:cNvPr>
          <p:cNvCxnSpPr>
            <a:cxnSpLocks/>
            <a:endCxn id="76" idx="0"/>
          </p:cNvCxnSpPr>
          <p:nvPr/>
        </p:nvCxnSpPr>
        <p:spPr>
          <a:xfrm>
            <a:off x="10017660" y="2151601"/>
            <a:ext cx="0" cy="296979"/>
          </a:xfrm>
          <a:prstGeom prst="line">
            <a:avLst/>
          </a:prstGeom>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F97AB6AE-2DE0-473B-A431-DAA5C491272E}"/>
              </a:ext>
            </a:extLst>
          </p:cNvPr>
          <p:cNvSpPr txBox="1"/>
          <p:nvPr/>
        </p:nvSpPr>
        <p:spPr>
          <a:xfrm>
            <a:off x="277091" y="3347942"/>
            <a:ext cx="2294230" cy="2585323"/>
          </a:xfrm>
          <a:prstGeom prst="rect">
            <a:avLst/>
          </a:prstGeom>
          <a:noFill/>
        </p:spPr>
        <p:txBody>
          <a:bodyPr wrap="square" rtlCol="0">
            <a:spAutoFit/>
          </a:bodyPr>
          <a:lstStyle/>
          <a:p>
            <a:pPr marL="285750" indent="-285750">
              <a:buFontTx/>
              <a:buChar char="-"/>
            </a:pPr>
            <a:r>
              <a:rPr lang="en-US" sz="1600" b="1" dirty="0"/>
              <a:t>Eclipse </a:t>
            </a:r>
            <a:r>
              <a:rPr lang="en-US" sz="1600" dirty="0"/>
              <a:t>development tools is Obsolete </a:t>
            </a:r>
          </a:p>
          <a:p>
            <a:pPr marL="285750" indent="-285750">
              <a:buFontTx/>
              <a:buChar char="-"/>
            </a:pPr>
            <a:r>
              <a:rPr lang="en-US" sz="1600" dirty="0"/>
              <a:t>It is no longer supported by the SAP</a:t>
            </a:r>
          </a:p>
          <a:p>
            <a:pPr marL="285750" indent="-285750">
              <a:buFontTx/>
              <a:buChar char="-"/>
            </a:pPr>
            <a:r>
              <a:rPr lang="en-US" sz="1600" dirty="0"/>
              <a:t>But we can still use it for local development in our system.</a:t>
            </a:r>
          </a:p>
          <a:p>
            <a:pPr marL="285750" indent="-285750">
              <a:buFontTx/>
              <a:buChar char="-"/>
            </a:pPr>
            <a:r>
              <a:rPr lang="en-US" sz="1600" dirty="0"/>
              <a:t>This tool is a Dead technology.</a:t>
            </a:r>
          </a:p>
          <a:p>
            <a:endParaRPr lang="en-US" dirty="0"/>
          </a:p>
        </p:txBody>
      </p:sp>
      <p:sp>
        <p:nvSpPr>
          <p:cNvPr id="88" name="TextBox 87">
            <a:extLst>
              <a:ext uri="{FF2B5EF4-FFF2-40B4-BE49-F238E27FC236}">
                <a16:creationId xmlns:a16="http://schemas.microsoft.com/office/drawing/2014/main" id="{7E8919ED-4396-416E-8575-877A7517F743}"/>
              </a:ext>
            </a:extLst>
          </p:cNvPr>
          <p:cNvSpPr txBox="1"/>
          <p:nvPr/>
        </p:nvSpPr>
        <p:spPr>
          <a:xfrm>
            <a:off x="5792953" y="2500787"/>
            <a:ext cx="1791855" cy="584775"/>
          </a:xfrm>
          <a:prstGeom prst="rect">
            <a:avLst/>
          </a:prstGeom>
          <a:noFill/>
        </p:spPr>
        <p:txBody>
          <a:bodyPr wrap="square" rtlCol="0">
            <a:spAutoFit/>
          </a:bodyPr>
          <a:lstStyle/>
          <a:p>
            <a:r>
              <a:rPr lang="en-US" sz="1600" dirty="0"/>
              <a:t>SAP Web IDE comes in two type</a:t>
            </a:r>
          </a:p>
        </p:txBody>
      </p:sp>
      <p:sp>
        <p:nvSpPr>
          <p:cNvPr id="92" name="Rounded Rectangle 9">
            <a:extLst>
              <a:ext uri="{FF2B5EF4-FFF2-40B4-BE49-F238E27FC236}">
                <a16:creationId xmlns:a16="http://schemas.microsoft.com/office/drawing/2014/main" id="{8241B174-53E7-43E1-9AA7-FBB120671655}"/>
              </a:ext>
            </a:extLst>
          </p:cNvPr>
          <p:cNvSpPr/>
          <p:nvPr/>
        </p:nvSpPr>
        <p:spPr>
          <a:xfrm>
            <a:off x="5410764" y="3416033"/>
            <a:ext cx="1676400" cy="43881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 Full-Stack</a:t>
            </a:r>
          </a:p>
        </p:txBody>
      </p:sp>
      <p:pic>
        <p:nvPicPr>
          <p:cNvPr id="93" name="Picture 4" descr="SAP Web IDE (@SAPWebIDE) | Twitter">
            <a:extLst>
              <a:ext uri="{FF2B5EF4-FFF2-40B4-BE49-F238E27FC236}">
                <a16:creationId xmlns:a16="http://schemas.microsoft.com/office/drawing/2014/main" id="{026B9895-B78B-40D8-9D55-BBA1F130427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5989" y="1146973"/>
            <a:ext cx="976677" cy="95080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eclipse IDE Java development software free download for your computer">
            <a:extLst>
              <a:ext uri="{FF2B5EF4-FFF2-40B4-BE49-F238E27FC236}">
                <a16:creationId xmlns:a16="http://schemas.microsoft.com/office/drawing/2014/main" id="{AA959762-988B-43D4-82CB-AB1BD3AF016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710" y="1342956"/>
            <a:ext cx="1165580" cy="55884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SAP Discovery Center - Business Application Studio">
            <a:extLst>
              <a:ext uri="{FF2B5EF4-FFF2-40B4-BE49-F238E27FC236}">
                <a16:creationId xmlns:a16="http://schemas.microsoft.com/office/drawing/2014/main" id="{65F85CA3-733E-44D1-89E7-925E4F93E4C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84114" y="930220"/>
            <a:ext cx="1111233" cy="1111233"/>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5B25CF59-B2C1-49FC-9138-D6E2CB72C1BC}"/>
              </a:ext>
            </a:extLst>
          </p:cNvPr>
          <p:cNvSpPr txBox="1"/>
          <p:nvPr/>
        </p:nvSpPr>
        <p:spPr>
          <a:xfrm>
            <a:off x="5519422" y="3843257"/>
            <a:ext cx="3398805" cy="2831544"/>
          </a:xfrm>
          <a:prstGeom prst="rect">
            <a:avLst/>
          </a:prstGeom>
          <a:noFill/>
        </p:spPr>
        <p:txBody>
          <a:bodyPr wrap="square" rtlCol="0">
            <a:spAutoFit/>
          </a:bodyPr>
          <a:lstStyle/>
          <a:p>
            <a:pPr marL="285750" indent="-285750">
              <a:buFontTx/>
              <a:buChar char="-"/>
            </a:pPr>
            <a:r>
              <a:rPr lang="en-US" sz="1600" b="1" dirty="0"/>
              <a:t>S</a:t>
            </a:r>
            <a:r>
              <a:rPr lang="en-US" sz="1600" b="1" i="0" dirty="0">
                <a:effectLst/>
              </a:rPr>
              <a:t>AP Web IDE Full-Stack</a:t>
            </a:r>
            <a:r>
              <a:rPr lang="en-US" sz="1600" b="0" i="0" dirty="0">
                <a:effectLst/>
              </a:rPr>
              <a:t> runs on SAP Cloud Platform</a:t>
            </a:r>
          </a:p>
          <a:p>
            <a:pPr marL="285750" indent="-285750">
              <a:buFontTx/>
              <a:buChar char="-"/>
            </a:pPr>
            <a:r>
              <a:rPr lang="en-US" sz="1600" dirty="0"/>
              <a:t>I</a:t>
            </a:r>
            <a:r>
              <a:rPr lang="en-US" sz="1600" b="0" i="0" dirty="0">
                <a:effectLst/>
              </a:rPr>
              <a:t>t needs no installation</a:t>
            </a:r>
          </a:p>
          <a:p>
            <a:pPr marL="285750" indent="-285750">
              <a:buFontTx/>
              <a:buChar char="-"/>
            </a:pPr>
            <a:r>
              <a:rPr lang="en-US" sz="1600" b="0" i="0" dirty="0">
                <a:effectLst/>
              </a:rPr>
              <a:t>It allows you to integrate with other services that run on the platform  </a:t>
            </a:r>
          </a:p>
          <a:p>
            <a:pPr marL="742950" lvl="1" indent="-285750">
              <a:buFontTx/>
              <a:buChar char="-"/>
            </a:pPr>
            <a:r>
              <a:rPr lang="en-US" sz="1600" b="0" i="0" dirty="0">
                <a:effectLst/>
              </a:rPr>
              <a:t>SAP Fiori Cloud apps</a:t>
            </a:r>
          </a:p>
          <a:p>
            <a:pPr marL="742950" lvl="1" indent="-285750">
              <a:buFontTx/>
              <a:buChar char="-"/>
            </a:pPr>
            <a:r>
              <a:rPr lang="en-US" sz="1600" b="0" i="0" dirty="0">
                <a:effectLst/>
              </a:rPr>
              <a:t>Git integration</a:t>
            </a:r>
          </a:p>
          <a:p>
            <a:pPr marL="742950" lvl="1" indent="-285750">
              <a:buFontTx/>
              <a:buChar char="-"/>
            </a:pPr>
            <a:r>
              <a:rPr lang="en-US" sz="1600" b="0" i="0" dirty="0">
                <a:effectLst/>
              </a:rPr>
              <a:t>mobile services</a:t>
            </a:r>
          </a:p>
          <a:p>
            <a:pPr marL="742950" lvl="1" indent="-285750">
              <a:buFontTx/>
              <a:buChar char="-"/>
            </a:pPr>
            <a:r>
              <a:rPr lang="en-US" sz="1600" b="0" i="0" dirty="0">
                <a:effectLst/>
              </a:rPr>
              <a:t>IoT services and more</a:t>
            </a:r>
            <a:r>
              <a:rPr lang="en-US" sz="1600" b="0" i="0" dirty="0">
                <a:effectLst/>
                <a:latin typeface="adobe-clean"/>
              </a:rPr>
              <a:t>.</a:t>
            </a:r>
            <a:endParaRPr lang="en-US" sz="1600" dirty="0"/>
          </a:p>
          <a:p>
            <a:endParaRPr lang="en-US" dirty="0"/>
          </a:p>
        </p:txBody>
      </p:sp>
      <p:sp>
        <p:nvSpPr>
          <p:cNvPr id="99" name="TextBox 98">
            <a:extLst>
              <a:ext uri="{FF2B5EF4-FFF2-40B4-BE49-F238E27FC236}">
                <a16:creationId xmlns:a16="http://schemas.microsoft.com/office/drawing/2014/main" id="{5050918B-FD44-4B34-A132-E83652609F21}"/>
              </a:ext>
            </a:extLst>
          </p:cNvPr>
          <p:cNvSpPr txBox="1"/>
          <p:nvPr/>
        </p:nvSpPr>
        <p:spPr>
          <a:xfrm>
            <a:off x="2690432" y="3895465"/>
            <a:ext cx="2949483" cy="2092881"/>
          </a:xfrm>
          <a:prstGeom prst="rect">
            <a:avLst/>
          </a:prstGeom>
          <a:noFill/>
        </p:spPr>
        <p:txBody>
          <a:bodyPr wrap="square" rtlCol="0">
            <a:spAutoFit/>
          </a:bodyPr>
          <a:lstStyle/>
          <a:p>
            <a:pPr marL="285750" indent="-285750">
              <a:buFontTx/>
              <a:buChar char="-"/>
            </a:pPr>
            <a:r>
              <a:rPr lang="en-US" sz="1600" dirty="0">
                <a:solidFill>
                  <a:srgbClr val="333333"/>
                </a:solidFill>
              </a:rPr>
              <a:t>It Installs in our local system and runs on the browser.</a:t>
            </a:r>
          </a:p>
          <a:p>
            <a:pPr marL="285750" indent="-285750">
              <a:buFontTx/>
              <a:buChar char="-"/>
            </a:pPr>
            <a:r>
              <a:rPr lang="en-US" sz="1600" dirty="0">
                <a:solidFill>
                  <a:srgbClr val="333333"/>
                </a:solidFill>
              </a:rPr>
              <a:t>It requires JAVA 1.8 to be installed in system.</a:t>
            </a:r>
          </a:p>
          <a:p>
            <a:pPr marL="285750" indent="-285750">
              <a:buFontTx/>
              <a:buChar char="-"/>
            </a:pPr>
            <a:r>
              <a:rPr lang="en-US" sz="1600" dirty="0">
                <a:solidFill>
                  <a:srgbClr val="333333"/>
                </a:solidFill>
              </a:rPr>
              <a:t>It runs offline.</a:t>
            </a:r>
          </a:p>
          <a:p>
            <a:pPr marL="285750" indent="-285750">
              <a:buFontTx/>
              <a:buChar char="-"/>
            </a:pPr>
            <a:r>
              <a:rPr lang="en-US" sz="1600" dirty="0">
                <a:solidFill>
                  <a:srgbClr val="333333"/>
                </a:solidFill>
              </a:rPr>
              <a:t>Support for Web IDE is also stopped by SAP in 2019.</a:t>
            </a:r>
          </a:p>
          <a:p>
            <a:endParaRPr lang="en-US" dirty="0"/>
          </a:p>
        </p:txBody>
      </p:sp>
      <p:sp>
        <p:nvSpPr>
          <p:cNvPr id="100" name="TextBox 99">
            <a:extLst>
              <a:ext uri="{FF2B5EF4-FFF2-40B4-BE49-F238E27FC236}">
                <a16:creationId xmlns:a16="http://schemas.microsoft.com/office/drawing/2014/main" id="{2964B8BC-AE0B-4503-B49C-34EB2D72810F}"/>
              </a:ext>
            </a:extLst>
          </p:cNvPr>
          <p:cNvSpPr txBox="1"/>
          <p:nvPr/>
        </p:nvSpPr>
        <p:spPr>
          <a:xfrm>
            <a:off x="8709891" y="3362805"/>
            <a:ext cx="2964873" cy="2554545"/>
          </a:xfrm>
          <a:prstGeom prst="rect">
            <a:avLst/>
          </a:prstGeom>
          <a:noFill/>
        </p:spPr>
        <p:txBody>
          <a:bodyPr wrap="square" rtlCol="0">
            <a:spAutoFit/>
          </a:bodyPr>
          <a:lstStyle/>
          <a:p>
            <a:pPr marL="285750" indent="-285750">
              <a:buFontTx/>
              <a:buChar char="-"/>
            </a:pPr>
            <a:r>
              <a:rPr lang="en-US" sz="1600" b="1" i="0" dirty="0">
                <a:effectLst/>
              </a:rPr>
              <a:t>SAP Business Application Studio </a:t>
            </a:r>
            <a:r>
              <a:rPr lang="en-US" sz="1600" b="0" i="0" dirty="0">
                <a:effectLst/>
              </a:rPr>
              <a:t>is the next generation of the iconic SAP Web IDE.</a:t>
            </a:r>
          </a:p>
          <a:p>
            <a:pPr marL="285750" indent="-285750">
              <a:buFontTx/>
              <a:buChar char="-"/>
            </a:pPr>
            <a:r>
              <a:rPr lang="en-US" sz="1600" dirty="0"/>
              <a:t>It </a:t>
            </a:r>
            <a:r>
              <a:rPr lang="en-US" sz="1600" b="0" i="0" dirty="0">
                <a:effectLst/>
              </a:rPr>
              <a:t>comes out of the box with predefined set of development environments – </a:t>
            </a:r>
            <a:r>
              <a:rPr lang="en-US" sz="1600" b="1" i="0" dirty="0">
                <a:effectLst/>
              </a:rPr>
              <a:t>Dev-Spaces</a:t>
            </a:r>
            <a:r>
              <a:rPr lang="en-US" sz="1600" b="0" i="0" dirty="0">
                <a:effectLst/>
              </a:rPr>
              <a:t> </a:t>
            </a:r>
            <a:r>
              <a:rPr lang="en-US" sz="1400" b="0" i="0" dirty="0">
                <a:effectLst/>
              </a:rPr>
              <a:t>(</a:t>
            </a:r>
            <a:r>
              <a:rPr lang="en-US" sz="1600" b="0" i="0" dirty="0">
                <a:solidFill>
                  <a:srgbClr val="3C3C3C"/>
                </a:solidFill>
                <a:effectLst/>
              </a:rPr>
              <a:t>virtual machine on the cloud) tailored for developing SAP business scenarios.</a:t>
            </a:r>
            <a:r>
              <a:rPr lang="en-US" sz="1600" b="0" i="0" dirty="0">
                <a:solidFill>
                  <a:srgbClr val="3C3C3C"/>
                </a:solidFill>
                <a:effectLst/>
                <a:latin typeface="SAPRegular"/>
              </a:rPr>
              <a:t> </a:t>
            </a:r>
            <a:endParaRPr lang="en-US" sz="1600" dirty="0"/>
          </a:p>
        </p:txBody>
      </p:sp>
      <p:sp>
        <p:nvSpPr>
          <p:cNvPr id="101" name="TextBox 100">
            <a:extLst>
              <a:ext uri="{FF2B5EF4-FFF2-40B4-BE49-F238E27FC236}">
                <a16:creationId xmlns:a16="http://schemas.microsoft.com/office/drawing/2014/main" id="{5A44D5DC-5D09-47E6-8B82-FCCCD145203E}"/>
              </a:ext>
            </a:extLst>
          </p:cNvPr>
          <p:cNvSpPr txBox="1"/>
          <p:nvPr/>
        </p:nvSpPr>
        <p:spPr>
          <a:xfrm>
            <a:off x="10388241" y="1317523"/>
            <a:ext cx="1741772" cy="1077218"/>
          </a:xfrm>
          <a:prstGeom prst="rect">
            <a:avLst/>
          </a:prstGeom>
          <a:noFill/>
        </p:spPr>
        <p:txBody>
          <a:bodyPr wrap="square" rtlCol="0">
            <a:spAutoFit/>
          </a:bodyPr>
          <a:lstStyle/>
          <a:p>
            <a:r>
              <a:rPr lang="en-US" sz="1600" dirty="0"/>
              <a:t>BAS is the latest technology provided by SAP for Development</a:t>
            </a:r>
          </a:p>
        </p:txBody>
      </p:sp>
      <p:cxnSp>
        <p:nvCxnSpPr>
          <p:cNvPr id="106" name="Connector: Elbow 105">
            <a:extLst>
              <a:ext uri="{FF2B5EF4-FFF2-40B4-BE49-F238E27FC236}">
                <a16:creationId xmlns:a16="http://schemas.microsoft.com/office/drawing/2014/main" id="{B3E95837-0C2F-4022-9882-A6190A502469}"/>
              </a:ext>
            </a:extLst>
          </p:cNvPr>
          <p:cNvCxnSpPr>
            <a:stCxn id="75" idx="2"/>
            <a:endCxn id="21" idx="0"/>
          </p:cNvCxnSpPr>
          <p:nvPr/>
        </p:nvCxnSpPr>
        <p:spPr>
          <a:xfrm rot="5400000">
            <a:off x="4227590" y="2842149"/>
            <a:ext cx="266669" cy="85791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1187F20D-A804-4B1B-87BD-8F30DE837BC6}"/>
              </a:ext>
            </a:extLst>
          </p:cNvPr>
          <p:cNvCxnSpPr>
            <a:stCxn id="92" idx="0"/>
            <a:endCxn id="75" idx="2"/>
          </p:cNvCxnSpPr>
          <p:nvPr/>
        </p:nvCxnSpPr>
        <p:spPr>
          <a:xfrm rot="16200000" flipV="1">
            <a:off x="5380291" y="2547359"/>
            <a:ext cx="278263" cy="145908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9" name="Title 3">
            <a:extLst>
              <a:ext uri="{FF2B5EF4-FFF2-40B4-BE49-F238E27FC236}">
                <a16:creationId xmlns:a16="http://schemas.microsoft.com/office/drawing/2014/main" id="{67DB298D-8F68-4C65-B29D-BF7B09937871}"/>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Development Tools</a:t>
            </a:r>
          </a:p>
        </p:txBody>
      </p:sp>
      <p:sp>
        <p:nvSpPr>
          <p:cNvPr id="30" name="Footer Placeholder 45">
            <a:extLst>
              <a:ext uri="{FF2B5EF4-FFF2-40B4-BE49-F238E27FC236}">
                <a16:creationId xmlns:a16="http://schemas.microsoft.com/office/drawing/2014/main" id="{26395C5E-DA5B-4D37-AC02-C72C16523A44}"/>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spTree>
    <p:extLst>
      <p:ext uri="{BB962C8B-B14F-4D97-AF65-F5344CB8AC3E}">
        <p14:creationId xmlns:p14="http://schemas.microsoft.com/office/powerpoint/2010/main" val="2725286844"/>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9645</TotalTime>
  <Words>1687</Words>
  <Application>Microsoft Office PowerPoint</Application>
  <PresentationFormat>Widescreen</PresentationFormat>
  <Paragraphs>250</Paragraphs>
  <Slides>22</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22</vt:i4>
      </vt:variant>
    </vt:vector>
  </HeadingPairs>
  <TitlesOfParts>
    <vt:vector size="34" baseType="lpstr">
      <vt:lpstr>adobe-clean</vt:lpstr>
      <vt:lpstr>-apple-system</vt:lpstr>
      <vt:lpstr>Arial</vt:lpstr>
      <vt:lpstr>Arial Black</vt:lpstr>
      <vt:lpstr>Calibri</vt:lpstr>
      <vt:lpstr>Calibri Light</vt:lpstr>
      <vt:lpstr>Consolas</vt:lpstr>
      <vt:lpstr>Cooper Black</vt:lpstr>
      <vt:lpstr>SAPBook</vt:lpstr>
      <vt:lpstr>SAPRegular</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nishannainsukha@soyuztechnologies.com</cp:lastModifiedBy>
  <cp:revision>671</cp:revision>
  <dcterms:created xsi:type="dcterms:W3CDTF">2016-07-10T03:33:26Z</dcterms:created>
  <dcterms:modified xsi:type="dcterms:W3CDTF">2021-09-05T07:39:43Z</dcterms:modified>
</cp:coreProperties>
</file>